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6"/>
  </p:notesMasterIdLst>
  <p:sldIdLst>
    <p:sldId id="256" r:id="rId2"/>
    <p:sldId id="257" r:id="rId3"/>
    <p:sldId id="285" r:id="rId4"/>
    <p:sldId id="278" r:id="rId5"/>
    <p:sldId id="279" r:id="rId6"/>
    <p:sldId id="272" r:id="rId7"/>
    <p:sldId id="280" r:id="rId8"/>
    <p:sldId id="275" r:id="rId9"/>
    <p:sldId id="281" r:id="rId10"/>
    <p:sldId id="287" r:id="rId11"/>
    <p:sldId id="276" r:id="rId12"/>
    <p:sldId id="282" r:id="rId13"/>
    <p:sldId id="283" r:id="rId14"/>
    <p:sldId id="284" r:id="rId15"/>
    <p:sldId id="289" r:id="rId16"/>
    <p:sldId id="292" r:id="rId17"/>
    <p:sldId id="290" r:id="rId18"/>
    <p:sldId id="303" r:id="rId19"/>
    <p:sldId id="277" r:id="rId20"/>
    <p:sldId id="291" r:id="rId21"/>
    <p:sldId id="293" r:id="rId22"/>
    <p:sldId id="294" r:id="rId23"/>
    <p:sldId id="295" r:id="rId24"/>
    <p:sldId id="296" r:id="rId25"/>
    <p:sldId id="297" r:id="rId26"/>
    <p:sldId id="298" r:id="rId27"/>
    <p:sldId id="299" r:id="rId28"/>
    <p:sldId id="300" r:id="rId29"/>
    <p:sldId id="301" r:id="rId30"/>
    <p:sldId id="302" r:id="rId31"/>
    <p:sldId id="269" r:id="rId32"/>
    <p:sldId id="270" r:id="rId33"/>
    <p:sldId id="271"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66" autoAdjust="0"/>
    <p:restoredTop sz="94694" autoAdjust="0"/>
  </p:normalViewPr>
  <p:slideViewPr>
    <p:cSldViewPr snapToGrid="0">
      <p:cViewPr varScale="1">
        <p:scale>
          <a:sx n="121" d="100"/>
          <a:sy n="121" d="100"/>
        </p:scale>
        <p:origin x="256"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584A6C-6566-4110-8A14-56B5335A881C}"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204CBB88-F948-4C18-8A6F-5476004E9755}">
      <dgm:prSet/>
      <dgm:spPr/>
      <dgm:t>
        <a:bodyPr/>
        <a:lstStyle/>
        <a:p>
          <a:r>
            <a:rPr lang="en-US"/>
            <a:t>1. Your submitted programs should be</a:t>
          </a:r>
          <a:r>
            <a:rPr lang="en-US" i="1"/>
            <a:t> cylindricalProjection</a:t>
          </a:r>
          <a:r>
            <a:rPr lang="en-US"/>
            <a:t>, </a:t>
          </a:r>
          <a:r>
            <a:rPr lang="en-US" i="1"/>
            <a:t>harris</a:t>
          </a:r>
          <a:r>
            <a:rPr lang="en-US"/>
            <a:t>, </a:t>
          </a:r>
          <a:r>
            <a:rPr lang="en-US" i="1"/>
            <a:t>featureDescribe</a:t>
          </a:r>
          <a:r>
            <a:rPr lang="en-US"/>
            <a:t>, </a:t>
          </a:r>
          <a:r>
            <a:rPr lang="en-US" i="1"/>
            <a:t>distanceMatch</a:t>
          </a:r>
          <a:r>
            <a:rPr lang="en-US"/>
            <a:t>, </a:t>
          </a:r>
          <a:r>
            <a:rPr lang="en-US" i="1"/>
            <a:t>RANSAC</a:t>
          </a:r>
          <a:r>
            <a:rPr lang="en-US"/>
            <a:t> and </a:t>
          </a:r>
          <a:r>
            <a:rPr lang="en-US" i="1"/>
            <a:t>merge</a:t>
          </a:r>
          <a:r>
            <a:rPr lang="en-HK"/>
            <a:t> </a:t>
          </a:r>
          <a:r>
            <a:rPr lang="en-US"/>
            <a:t>plus all the other related M-files</a:t>
          </a:r>
          <a:r>
            <a:rPr lang="en-HK"/>
            <a:t> </a:t>
          </a:r>
          <a:r>
            <a:rPr lang="en-US"/>
            <a:t>(plus README.txt file).</a:t>
          </a:r>
        </a:p>
      </dgm:t>
    </dgm:pt>
    <dgm:pt modelId="{DF45096C-D37B-4A45-B201-4D4B64072A53}" type="parTrans" cxnId="{CF58953A-3D8E-41A8-B6A0-9AAB7C7F981D}">
      <dgm:prSet/>
      <dgm:spPr/>
      <dgm:t>
        <a:bodyPr/>
        <a:lstStyle/>
        <a:p>
          <a:endParaRPr lang="en-US"/>
        </a:p>
      </dgm:t>
    </dgm:pt>
    <dgm:pt modelId="{D92C0542-97EF-4215-A7DF-7FDB2F65962F}" type="sibTrans" cxnId="{CF58953A-3D8E-41A8-B6A0-9AAB7C7F981D}">
      <dgm:prSet/>
      <dgm:spPr/>
      <dgm:t>
        <a:bodyPr/>
        <a:lstStyle/>
        <a:p>
          <a:endParaRPr lang="en-US"/>
        </a:p>
      </dgm:t>
    </dgm:pt>
    <dgm:pt modelId="{3F26CA11-E313-4925-A49D-4A0D3D0AD520}">
      <dgm:prSet/>
      <dgm:spPr/>
      <dgm:t>
        <a:bodyPr/>
        <a:lstStyle/>
        <a:p>
          <a:r>
            <a:rPr lang="en-US"/>
            <a:t>2. You must include a </a:t>
          </a:r>
          <a:r>
            <a:rPr lang="en-US" b="1" u="sng"/>
            <a:t>README.txt file </a:t>
          </a:r>
          <a:r>
            <a:rPr lang="en-US"/>
            <a:t>indicating the programming software (</a:t>
          </a:r>
          <a:r>
            <a:rPr lang="en-US" b="1" u="sng"/>
            <a:t>Octave or MATLAB</a:t>
          </a:r>
          <a:r>
            <a:rPr lang="en-US"/>
            <a:t>) that you are using for this assignment. By default, we will grade your assignment with Octave if the README.txt file is missing.</a:t>
          </a:r>
        </a:p>
      </dgm:t>
    </dgm:pt>
    <dgm:pt modelId="{6D1FF6BF-7468-4393-8678-258ED83CA89C}" type="parTrans" cxnId="{73508683-7A1C-431B-908C-DB8E9AC322A2}">
      <dgm:prSet/>
      <dgm:spPr/>
      <dgm:t>
        <a:bodyPr/>
        <a:lstStyle/>
        <a:p>
          <a:endParaRPr lang="en-US"/>
        </a:p>
      </dgm:t>
    </dgm:pt>
    <dgm:pt modelId="{523B4EAE-72B1-48D1-9B7F-8FCC3D77F1E7}" type="sibTrans" cxnId="{73508683-7A1C-431B-908C-DB8E9AC322A2}">
      <dgm:prSet/>
      <dgm:spPr/>
      <dgm:t>
        <a:bodyPr/>
        <a:lstStyle/>
        <a:p>
          <a:endParaRPr lang="en-US"/>
        </a:p>
      </dgm:t>
    </dgm:pt>
    <dgm:pt modelId="{B010D3AF-13C0-43A1-8023-5451C5B46A8C}">
      <dgm:prSet/>
      <dgm:spPr/>
      <dgm:t>
        <a:bodyPr/>
        <a:lstStyle/>
        <a:p>
          <a:r>
            <a:rPr lang="en-US"/>
            <a:t>3. Please also attach your stitching results for different groups of images when you submit the codes. If there are more than two images in the group, then your result image should be the stitching results for </a:t>
          </a:r>
          <a:r>
            <a:rPr lang="en-US" b="1"/>
            <a:t>all</a:t>
          </a:r>
          <a:r>
            <a:rPr lang="en-US"/>
            <a:t> the images within the group.</a:t>
          </a:r>
        </a:p>
      </dgm:t>
    </dgm:pt>
    <dgm:pt modelId="{B8ABE590-B112-41A2-AFF4-02725F041FD2}" type="parTrans" cxnId="{AA6455F8-EA31-4597-9CDD-003D3C49BA88}">
      <dgm:prSet/>
      <dgm:spPr/>
      <dgm:t>
        <a:bodyPr/>
        <a:lstStyle/>
        <a:p>
          <a:endParaRPr lang="en-US"/>
        </a:p>
      </dgm:t>
    </dgm:pt>
    <dgm:pt modelId="{BC0D848F-DF85-4A2F-AEF0-533E525F9045}" type="sibTrans" cxnId="{AA6455F8-EA31-4597-9CDD-003D3C49BA88}">
      <dgm:prSet/>
      <dgm:spPr/>
      <dgm:t>
        <a:bodyPr/>
        <a:lstStyle/>
        <a:p>
          <a:endParaRPr lang="en-US"/>
        </a:p>
      </dgm:t>
    </dgm:pt>
    <dgm:pt modelId="{9485133A-8BCE-4963-B48A-89CF8C02E163}" type="pres">
      <dgm:prSet presAssocID="{14584A6C-6566-4110-8A14-56B5335A881C}" presName="root" presStyleCnt="0">
        <dgm:presLayoutVars>
          <dgm:dir/>
          <dgm:resizeHandles val="exact"/>
        </dgm:presLayoutVars>
      </dgm:prSet>
      <dgm:spPr/>
    </dgm:pt>
    <dgm:pt modelId="{D5EEE3F5-2F2F-461A-ABBA-531ACB9B1250}" type="pres">
      <dgm:prSet presAssocID="{204CBB88-F948-4C18-8A6F-5476004E9755}" presName="compNode" presStyleCnt="0"/>
      <dgm:spPr/>
    </dgm:pt>
    <dgm:pt modelId="{66B24705-ABBD-4094-8AD5-4B486E93CB33}" type="pres">
      <dgm:prSet presAssocID="{204CBB88-F948-4C18-8A6F-5476004E9755}" presName="bgRect" presStyleLbl="bgShp" presStyleIdx="0" presStyleCnt="3"/>
      <dgm:spPr/>
    </dgm:pt>
    <dgm:pt modelId="{258B2505-AB5E-47EC-BBFA-9CFBFC046CAA}" type="pres">
      <dgm:prSet presAssocID="{204CBB88-F948-4C18-8A6F-5476004E97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9E71FFC4-48AC-4E9B-84B6-1AD8607E12E6}" type="pres">
      <dgm:prSet presAssocID="{204CBB88-F948-4C18-8A6F-5476004E9755}" presName="spaceRect" presStyleCnt="0"/>
      <dgm:spPr/>
    </dgm:pt>
    <dgm:pt modelId="{E538009B-B4D6-4C64-9559-B952DBF787C0}" type="pres">
      <dgm:prSet presAssocID="{204CBB88-F948-4C18-8A6F-5476004E9755}" presName="parTx" presStyleLbl="revTx" presStyleIdx="0" presStyleCnt="3">
        <dgm:presLayoutVars>
          <dgm:chMax val="0"/>
          <dgm:chPref val="0"/>
        </dgm:presLayoutVars>
      </dgm:prSet>
      <dgm:spPr/>
    </dgm:pt>
    <dgm:pt modelId="{1A1CE117-DA29-428B-98BE-7265CD008DED}" type="pres">
      <dgm:prSet presAssocID="{D92C0542-97EF-4215-A7DF-7FDB2F65962F}" presName="sibTrans" presStyleCnt="0"/>
      <dgm:spPr/>
    </dgm:pt>
    <dgm:pt modelId="{D28E30DE-41F1-4096-85CF-6177F3BC8EEB}" type="pres">
      <dgm:prSet presAssocID="{3F26CA11-E313-4925-A49D-4A0D3D0AD520}" presName="compNode" presStyleCnt="0"/>
      <dgm:spPr/>
    </dgm:pt>
    <dgm:pt modelId="{23C9A42A-1ACE-456A-AEC0-E808F360E7B5}" type="pres">
      <dgm:prSet presAssocID="{3F26CA11-E313-4925-A49D-4A0D3D0AD520}" presName="bgRect" presStyleLbl="bgShp" presStyleIdx="1" presStyleCnt="3"/>
      <dgm:spPr/>
    </dgm:pt>
    <dgm:pt modelId="{BC46731D-318A-4375-875B-04AD623CD7C9}" type="pres">
      <dgm:prSet presAssocID="{3F26CA11-E313-4925-A49D-4A0D3D0AD5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6297CE-0394-461F-ACA2-219A6ACD22A5}" type="pres">
      <dgm:prSet presAssocID="{3F26CA11-E313-4925-A49D-4A0D3D0AD520}" presName="spaceRect" presStyleCnt="0"/>
      <dgm:spPr/>
    </dgm:pt>
    <dgm:pt modelId="{E5077801-BC39-4250-A0BA-BA4667966F12}" type="pres">
      <dgm:prSet presAssocID="{3F26CA11-E313-4925-A49D-4A0D3D0AD520}" presName="parTx" presStyleLbl="revTx" presStyleIdx="1" presStyleCnt="3">
        <dgm:presLayoutVars>
          <dgm:chMax val="0"/>
          <dgm:chPref val="0"/>
        </dgm:presLayoutVars>
      </dgm:prSet>
      <dgm:spPr/>
    </dgm:pt>
    <dgm:pt modelId="{2580D333-72A2-464E-9998-70F2DE284CC4}" type="pres">
      <dgm:prSet presAssocID="{523B4EAE-72B1-48D1-9B7F-8FCC3D77F1E7}" presName="sibTrans" presStyleCnt="0"/>
      <dgm:spPr/>
    </dgm:pt>
    <dgm:pt modelId="{317D2A84-477A-4467-8538-5CD6CA86D256}" type="pres">
      <dgm:prSet presAssocID="{B010D3AF-13C0-43A1-8023-5451C5B46A8C}" presName="compNode" presStyleCnt="0"/>
      <dgm:spPr/>
    </dgm:pt>
    <dgm:pt modelId="{28CBA422-3B74-4C76-B6BD-F107FF60A21F}" type="pres">
      <dgm:prSet presAssocID="{B010D3AF-13C0-43A1-8023-5451C5B46A8C}" presName="bgRect" presStyleLbl="bgShp" presStyleIdx="2" presStyleCnt="3"/>
      <dgm:spPr/>
    </dgm:pt>
    <dgm:pt modelId="{74F2B39A-F846-4D0E-B6D5-280E23C043B2}" type="pres">
      <dgm:prSet presAssocID="{B010D3AF-13C0-43A1-8023-5451C5B46A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F5BF5E4C-4255-4957-9C1D-734BA6948E97}" type="pres">
      <dgm:prSet presAssocID="{B010D3AF-13C0-43A1-8023-5451C5B46A8C}" presName="spaceRect" presStyleCnt="0"/>
      <dgm:spPr/>
    </dgm:pt>
    <dgm:pt modelId="{EBE749F3-F8A6-4927-AFB5-91A44B1C6D87}" type="pres">
      <dgm:prSet presAssocID="{B010D3AF-13C0-43A1-8023-5451C5B46A8C}" presName="parTx" presStyleLbl="revTx" presStyleIdx="2" presStyleCnt="3">
        <dgm:presLayoutVars>
          <dgm:chMax val="0"/>
          <dgm:chPref val="0"/>
        </dgm:presLayoutVars>
      </dgm:prSet>
      <dgm:spPr/>
    </dgm:pt>
  </dgm:ptLst>
  <dgm:cxnLst>
    <dgm:cxn modelId="{CF58953A-3D8E-41A8-B6A0-9AAB7C7F981D}" srcId="{14584A6C-6566-4110-8A14-56B5335A881C}" destId="{204CBB88-F948-4C18-8A6F-5476004E9755}" srcOrd="0" destOrd="0" parTransId="{DF45096C-D37B-4A45-B201-4D4B64072A53}" sibTransId="{D92C0542-97EF-4215-A7DF-7FDB2F65962F}"/>
    <dgm:cxn modelId="{A4C43463-CEC3-5840-9B37-63AA772EDD43}" type="presOf" srcId="{14584A6C-6566-4110-8A14-56B5335A881C}" destId="{9485133A-8BCE-4963-B48A-89CF8C02E163}" srcOrd="0" destOrd="0" presId="urn:microsoft.com/office/officeart/2018/2/layout/IconVerticalSolidList"/>
    <dgm:cxn modelId="{42040B65-A6CF-B04B-AB6D-4236640053F5}" type="presOf" srcId="{B010D3AF-13C0-43A1-8023-5451C5B46A8C}" destId="{EBE749F3-F8A6-4927-AFB5-91A44B1C6D87}" srcOrd="0" destOrd="0" presId="urn:microsoft.com/office/officeart/2018/2/layout/IconVerticalSolidList"/>
    <dgm:cxn modelId="{73508683-7A1C-431B-908C-DB8E9AC322A2}" srcId="{14584A6C-6566-4110-8A14-56B5335A881C}" destId="{3F26CA11-E313-4925-A49D-4A0D3D0AD520}" srcOrd="1" destOrd="0" parTransId="{6D1FF6BF-7468-4393-8678-258ED83CA89C}" sibTransId="{523B4EAE-72B1-48D1-9B7F-8FCC3D77F1E7}"/>
    <dgm:cxn modelId="{E562D48A-8936-5943-A544-16406C4BA20D}" type="presOf" srcId="{3F26CA11-E313-4925-A49D-4A0D3D0AD520}" destId="{E5077801-BC39-4250-A0BA-BA4667966F12}" srcOrd="0" destOrd="0" presId="urn:microsoft.com/office/officeart/2018/2/layout/IconVerticalSolidList"/>
    <dgm:cxn modelId="{AA6455F8-EA31-4597-9CDD-003D3C49BA88}" srcId="{14584A6C-6566-4110-8A14-56B5335A881C}" destId="{B010D3AF-13C0-43A1-8023-5451C5B46A8C}" srcOrd="2" destOrd="0" parTransId="{B8ABE590-B112-41A2-AFF4-02725F041FD2}" sibTransId="{BC0D848F-DF85-4A2F-AEF0-533E525F9045}"/>
    <dgm:cxn modelId="{C3DDBFF8-10D2-EC46-965A-B8AC272EBEED}" type="presOf" srcId="{204CBB88-F948-4C18-8A6F-5476004E9755}" destId="{E538009B-B4D6-4C64-9559-B952DBF787C0}" srcOrd="0" destOrd="0" presId="urn:microsoft.com/office/officeart/2018/2/layout/IconVerticalSolidList"/>
    <dgm:cxn modelId="{8EC7290B-8787-6C44-9738-51270E70AE75}" type="presParOf" srcId="{9485133A-8BCE-4963-B48A-89CF8C02E163}" destId="{D5EEE3F5-2F2F-461A-ABBA-531ACB9B1250}" srcOrd="0" destOrd="0" presId="urn:microsoft.com/office/officeart/2018/2/layout/IconVerticalSolidList"/>
    <dgm:cxn modelId="{58E6180C-4E8D-9B4A-9596-9E6219C1F53E}" type="presParOf" srcId="{D5EEE3F5-2F2F-461A-ABBA-531ACB9B1250}" destId="{66B24705-ABBD-4094-8AD5-4B486E93CB33}" srcOrd="0" destOrd="0" presId="urn:microsoft.com/office/officeart/2018/2/layout/IconVerticalSolidList"/>
    <dgm:cxn modelId="{94E229C5-FA06-5244-B960-FAC144DF2418}" type="presParOf" srcId="{D5EEE3F5-2F2F-461A-ABBA-531ACB9B1250}" destId="{258B2505-AB5E-47EC-BBFA-9CFBFC046CAA}" srcOrd="1" destOrd="0" presId="urn:microsoft.com/office/officeart/2018/2/layout/IconVerticalSolidList"/>
    <dgm:cxn modelId="{021637B4-05BC-9B4E-8025-03EB466BE675}" type="presParOf" srcId="{D5EEE3F5-2F2F-461A-ABBA-531ACB9B1250}" destId="{9E71FFC4-48AC-4E9B-84B6-1AD8607E12E6}" srcOrd="2" destOrd="0" presId="urn:microsoft.com/office/officeart/2018/2/layout/IconVerticalSolidList"/>
    <dgm:cxn modelId="{14898EEB-3CF1-534C-910C-63ED90E6B476}" type="presParOf" srcId="{D5EEE3F5-2F2F-461A-ABBA-531ACB9B1250}" destId="{E538009B-B4D6-4C64-9559-B952DBF787C0}" srcOrd="3" destOrd="0" presId="urn:microsoft.com/office/officeart/2018/2/layout/IconVerticalSolidList"/>
    <dgm:cxn modelId="{6FE166E2-4E91-2F42-A148-CBD60241F9A5}" type="presParOf" srcId="{9485133A-8BCE-4963-B48A-89CF8C02E163}" destId="{1A1CE117-DA29-428B-98BE-7265CD008DED}" srcOrd="1" destOrd="0" presId="urn:microsoft.com/office/officeart/2018/2/layout/IconVerticalSolidList"/>
    <dgm:cxn modelId="{2126BC84-32E8-AB4F-B3F5-6557F3966132}" type="presParOf" srcId="{9485133A-8BCE-4963-B48A-89CF8C02E163}" destId="{D28E30DE-41F1-4096-85CF-6177F3BC8EEB}" srcOrd="2" destOrd="0" presId="urn:microsoft.com/office/officeart/2018/2/layout/IconVerticalSolidList"/>
    <dgm:cxn modelId="{4387B59A-55A7-5C45-9E22-14F127BDE7A1}" type="presParOf" srcId="{D28E30DE-41F1-4096-85CF-6177F3BC8EEB}" destId="{23C9A42A-1ACE-456A-AEC0-E808F360E7B5}" srcOrd="0" destOrd="0" presId="urn:microsoft.com/office/officeart/2018/2/layout/IconVerticalSolidList"/>
    <dgm:cxn modelId="{732A7A18-DB35-9543-A242-3CA50BB53845}" type="presParOf" srcId="{D28E30DE-41F1-4096-85CF-6177F3BC8EEB}" destId="{BC46731D-318A-4375-875B-04AD623CD7C9}" srcOrd="1" destOrd="0" presId="urn:microsoft.com/office/officeart/2018/2/layout/IconVerticalSolidList"/>
    <dgm:cxn modelId="{38947FB4-E438-2A4E-8A5E-9787793E610D}" type="presParOf" srcId="{D28E30DE-41F1-4096-85CF-6177F3BC8EEB}" destId="{7B6297CE-0394-461F-ACA2-219A6ACD22A5}" srcOrd="2" destOrd="0" presId="urn:microsoft.com/office/officeart/2018/2/layout/IconVerticalSolidList"/>
    <dgm:cxn modelId="{765D8B48-34F0-3348-9D55-BB101B952BBE}" type="presParOf" srcId="{D28E30DE-41F1-4096-85CF-6177F3BC8EEB}" destId="{E5077801-BC39-4250-A0BA-BA4667966F12}" srcOrd="3" destOrd="0" presId="urn:microsoft.com/office/officeart/2018/2/layout/IconVerticalSolidList"/>
    <dgm:cxn modelId="{882192C0-8A6B-864D-8336-F05CFD15626B}" type="presParOf" srcId="{9485133A-8BCE-4963-B48A-89CF8C02E163}" destId="{2580D333-72A2-464E-9998-70F2DE284CC4}" srcOrd="3" destOrd="0" presId="urn:microsoft.com/office/officeart/2018/2/layout/IconVerticalSolidList"/>
    <dgm:cxn modelId="{E960D5E0-F6A9-C14C-9CCE-113B61FA0CC6}" type="presParOf" srcId="{9485133A-8BCE-4963-B48A-89CF8C02E163}" destId="{317D2A84-477A-4467-8538-5CD6CA86D256}" srcOrd="4" destOrd="0" presId="urn:microsoft.com/office/officeart/2018/2/layout/IconVerticalSolidList"/>
    <dgm:cxn modelId="{714EF589-EF73-F04E-BE99-208442F1A29E}" type="presParOf" srcId="{317D2A84-477A-4467-8538-5CD6CA86D256}" destId="{28CBA422-3B74-4C76-B6BD-F107FF60A21F}" srcOrd="0" destOrd="0" presId="urn:microsoft.com/office/officeart/2018/2/layout/IconVerticalSolidList"/>
    <dgm:cxn modelId="{7033AAA1-C9B2-D247-A8BA-B5BF00AF891B}" type="presParOf" srcId="{317D2A84-477A-4467-8538-5CD6CA86D256}" destId="{74F2B39A-F846-4D0E-B6D5-280E23C043B2}" srcOrd="1" destOrd="0" presId="urn:microsoft.com/office/officeart/2018/2/layout/IconVerticalSolidList"/>
    <dgm:cxn modelId="{0BCFFA1A-B137-9344-BF4D-0B12C5C1D3E4}" type="presParOf" srcId="{317D2A84-477A-4467-8538-5CD6CA86D256}" destId="{F5BF5E4C-4255-4957-9C1D-734BA6948E97}" srcOrd="2" destOrd="0" presId="urn:microsoft.com/office/officeart/2018/2/layout/IconVerticalSolidList"/>
    <dgm:cxn modelId="{85757D2D-5D26-654A-B437-C592882FCD71}" type="presParOf" srcId="{317D2A84-477A-4467-8538-5CD6CA86D256}" destId="{EBE749F3-F8A6-4927-AFB5-91A44B1C6D8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D6735A-6E25-4387-A367-9DBD2BE2B7D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E6165D4-3D1D-4728-9748-640CD995D441}">
      <dgm:prSet/>
      <dgm:spPr/>
      <dgm:t>
        <a:bodyPr/>
        <a:lstStyle/>
        <a:p>
          <a:r>
            <a:rPr lang="en-US"/>
            <a:t>4. You must compress all your files with the following filename format: [your 8-digit student ID]_assign3.rar (or zip), e.g. 09654321_assign3.rar, into one file.</a:t>
          </a:r>
        </a:p>
      </dgm:t>
    </dgm:pt>
    <dgm:pt modelId="{A952E081-77FB-4089-AADE-C6CACDA2B1E0}" type="parTrans" cxnId="{F174DC79-B6F5-42FC-BA72-C708B3D4A22F}">
      <dgm:prSet/>
      <dgm:spPr/>
      <dgm:t>
        <a:bodyPr/>
        <a:lstStyle/>
        <a:p>
          <a:endParaRPr lang="en-US"/>
        </a:p>
      </dgm:t>
    </dgm:pt>
    <dgm:pt modelId="{BDC70918-21C8-494B-8281-405CED4BABFB}" type="sibTrans" cxnId="{F174DC79-B6F5-42FC-BA72-C708B3D4A22F}">
      <dgm:prSet/>
      <dgm:spPr/>
      <dgm:t>
        <a:bodyPr/>
        <a:lstStyle/>
        <a:p>
          <a:endParaRPr lang="en-US"/>
        </a:p>
      </dgm:t>
    </dgm:pt>
    <dgm:pt modelId="{BEACA7E9-6793-429D-96A0-7007151119AF}">
      <dgm:prSet/>
      <dgm:spPr/>
      <dgm:t>
        <a:bodyPr/>
        <a:lstStyle/>
        <a:p>
          <a:r>
            <a:rPr lang="en-US"/>
            <a:t>5. If your assignment compressed file has been submitted multiple times before the due date (including late submission date), the new version will replace the old version in marking. </a:t>
          </a:r>
        </a:p>
      </dgm:t>
    </dgm:pt>
    <dgm:pt modelId="{A62FF04A-8DA1-43B4-B7CA-E1B3C53CEF23}" type="parTrans" cxnId="{B79218D2-EF02-4269-957C-B92F8040A86F}">
      <dgm:prSet/>
      <dgm:spPr/>
      <dgm:t>
        <a:bodyPr/>
        <a:lstStyle/>
        <a:p>
          <a:endParaRPr lang="en-US"/>
        </a:p>
      </dgm:t>
    </dgm:pt>
    <dgm:pt modelId="{2258109D-6002-41FA-86E6-54EA4D34D49E}" type="sibTrans" cxnId="{B79218D2-EF02-4269-957C-B92F8040A86F}">
      <dgm:prSet/>
      <dgm:spPr/>
      <dgm:t>
        <a:bodyPr/>
        <a:lstStyle/>
        <a:p>
          <a:endParaRPr lang="en-US"/>
        </a:p>
      </dgm:t>
    </dgm:pt>
    <dgm:pt modelId="{28887107-ED4B-4941-9EAF-302E3B0737BA}">
      <dgm:prSet/>
      <dgm:spPr/>
      <dgm:t>
        <a:bodyPr/>
        <a:lstStyle/>
        <a:p>
          <a:r>
            <a:rPr lang="en-US"/>
            <a:t>6. Note that we take plagiarism seriously. You are allowed to discuss or share your idea to your classmate, but you are not allowed to share your code/pseudocode of your assignment. Please also follow the referencing skills at https://libguides.ust.hk/referencing/plagiarism to avoid plagiarism.</a:t>
          </a:r>
        </a:p>
      </dgm:t>
    </dgm:pt>
    <dgm:pt modelId="{0FEA1563-822B-4B57-8B9A-737B02E831B2}" type="parTrans" cxnId="{F02822FA-5FF1-4F36-9C2B-317F8DC10350}">
      <dgm:prSet/>
      <dgm:spPr/>
      <dgm:t>
        <a:bodyPr/>
        <a:lstStyle/>
        <a:p>
          <a:endParaRPr lang="en-US"/>
        </a:p>
      </dgm:t>
    </dgm:pt>
    <dgm:pt modelId="{F04EDAFA-2991-4CAD-B1F0-B55B79A4879D}" type="sibTrans" cxnId="{F02822FA-5FF1-4F36-9C2B-317F8DC10350}">
      <dgm:prSet/>
      <dgm:spPr/>
      <dgm:t>
        <a:bodyPr/>
        <a:lstStyle/>
        <a:p>
          <a:endParaRPr lang="en-US"/>
        </a:p>
      </dgm:t>
    </dgm:pt>
    <dgm:pt modelId="{4FA71792-557C-40CA-AECF-5EF6361D96D8}">
      <dgm:prSet/>
      <dgm:spPr/>
      <dgm:t>
        <a:bodyPr/>
        <a:lstStyle/>
        <a:p>
          <a:r>
            <a:rPr lang="en-US"/>
            <a:t>7. Marks would be deducted if there are any violations of the above requirements.</a:t>
          </a:r>
        </a:p>
      </dgm:t>
    </dgm:pt>
    <dgm:pt modelId="{8B52AECB-8AA4-4DAD-BE5D-0ED065179BB3}" type="parTrans" cxnId="{921C0EFB-370E-494A-A6D0-B448609BFEB9}">
      <dgm:prSet/>
      <dgm:spPr/>
      <dgm:t>
        <a:bodyPr/>
        <a:lstStyle/>
        <a:p>
          <a:endParaRPr lang="en-US"/>
        </a:p>
      </dgm:t>
    </dgm:pt>
    <dgm:pt modelId="{47345B2B-6E2A-4A04-8C0C-D121CF4DED87}" type="sibTrans" cxnId="{921C0EFB-370E-494A-A6D0-B448609BFEB9}">
      <dgm:prSet/>
      <dgm:spPr/>
      <dgm:t>
        <a:bodyPr/>
        <a:lstStyle/>
        <a:p>
          <a:endParaRPr lang="en-US"/>
        </a:p>
      </dgm:t>
    </dgm:pt>
    <dgm:pt modelId="{EA39DE9F-0731-B04B-90CD-0862157F8F3C}" type="pres">
      <dgm:prSet presAssocID="{90D6735A-6E25-4387-A367-9DBD2BE2B7DF}" presName="linear" presStyleCnt="0">
        <dgm:presLayoutVars>
          <dgm:animLvl val="lvl"/>
          <dgm:resizeHandles val="exact"/>
        </dgm:presLayoutVars>
      </dgm:prSet>
      <dgm:spPr/>
    </dgm:pt>
    <dgm:pt modelId="{53360CFA-482B-1844-8B61-3B45A41E2C96}" type="pres">
      <dgm:prSet presAssocID="{EE6165D4-3D1D-4728-9748-640CD995D441}" presName="parentText" presStyleLbl="node1" presStyleIdx="0" presStyleCnt="4">
        <dgm:presLayoutVars>
          <dgm:chMax val="0"/>
          <dgm:bulletEnabled val="1"/>
        </dgm:presLayoutVars>
      </dgm:prSet>
      <dgm:spPr/>
    </dgm:pt>
    <dgm:pt modelId="{2F9A8147-1661-E249-A424-6468826330BA}" type="pres">
      <dgm:prSet presAssocID="{BDC70918-21C8-494B-8281-405CED4BABFB}" presName="spacer" presStyleCnt="0"/>
      <dgm:spPr/>
    </dgm:pt>
    <dgm:pt modelId="{87A68652-30FC-974B-B72C-E889CEC8D551}" type="pres">
      <dgm:prSet presAssocID="{BEACA7E9-6793-429D-96A0-7007151119AF}" presName="parentText" presStyleLbl="node1" presStyleIdx="1" presStyleCnt="4">
        <dgm:presLayoutVars>
          <dgm:chMax val="0"/>
          <dgm:bulletEnabled val="1"/>
        </dgm:presLayoutVars>
      </dgm:prSet>
      <dgm:spPr/>
    </dgm:pt>
    <dgm:pt modelId="{83A91A7C-ED50-764A-9516-0C90E2DE4B07}" type="pres">
      <dgm:prSet presAssocID="{2258109D-6002-41FA-86E6-54EA4D34D49E}" presName="spacer" presStyleCnt="0"/>
      <dgm:spPr/>
    </dgm:pt>
    <dgm:pt modelId="{5DA57E1A-4AF8-734E-B7EF-449E887BA367}" type="pres">
      <dgm:prSet presAssocID="{28887107-ED4B-4941-9EAF-302E3B0737BA}" presName="parentText" presStyleLbl="node1" presStyleIdx="2" presStyleCnt="4">
        <dgm:presLayoutVars>
          <dgm:chMax val="0"/>
          <dgm:bulletEnabled val="1"/>
        </dgm:presLayoutVars>
      </dgm:prSet>
      <dgm:spPr/>
    </dgm:pt>
    <dgm:pt modelId="{9A5291AC-9135-FE4E-B62A-C746B47D8F18}" type="pres">
      <dgm:prSet presAssocID="{F04EDAFA-2991-4CAD-B1F0-B55B79A4879D}" presName="spacer" presStyleCnt="0"/>
      <dgm:spPr/>
    </dgm:pt>
    <dgm:pt modelId="{B261678B-4EC4-6E46-9424-A7B41B4E0AD9}" type="pres">
      <dgm:prSet presAssocID="{4FA71792-557C-40CA-AECF-5EF6361D96D8}" presName="parentText" presStyleLbl="node1" presStyleIdx="3" presStyleCnt="4">
        <dgm:presLayoutVars>
          <dgm:chMax val="0"/>
          <dgm:bulletEnabled val="1"/>
        </dgm:presLayoutVars>
      </dgm:prSet>
      <dgm:spPr/>
    </dgm:pt>
  </dgm:ptLst>
  <dgm:cxnLst>
    <dgm:cxn modelId="{8BE99931-8454-AD4A-8981-8691F70FD1A7}" type="presOf" srcId="{90D6735A-6E25-4387-A367-9DBD2BE2B7DF}" destId="{EA39DE9F-0731-B04B-90CD-0862157F8F3C}" srcOrd="0" destOrd="0" presId="urn:microsoft.com/office/officeart/2005/8/layout/vList2"/>
    <dgm:cxn modelId="{9575DC6A-61F4-9A43-B668-9B3B246827AE}" type="presOf" srcId="{28887107-ED4B-4941-9EAF-302E3B0737BA}" destId="{5DA57E1A-4AF8-734E-B7EF-449E887BA367}" srcOrd="0" destOrd="0" presId="urn:microsoft.com/office/officeart/2005/8/layout/vList2"/>
    <dgm:cxn modelId="{F174DC79-B6F5-42FC-BA72-C708B3D4A22F}" srcId="{90D6735A-6E25-4387-A367-9DBD2BE2B7DF}" destId="{EE6165D4-3D1D-4728-9748-640CD995D441}" srcOrd="0" destOrd="0" parTransId="{A952E081-77FB-4089-AADE-C6CACDA2B1E0}" sibTransId="{BDC70918-21C8-494B-8281-405CED4BABFB}"/>
    <dgm:cxn modelId="{FBF4067A-866A-B649-A775-40E36D2DC432}" type="presOf" srcId="{4FA71792-557C-40CA-AECF-5EF6361D96D8}" destId="{B261678B-4EC4-6E46-9424-A7B41B4E0AD9}" srcOrd="0" destOrd="0" presId="urn:microsoft.com/office/officeart/2005/8/layout/vList2"/>
    <dgm:cxn modelId="{0189EFB4-2EB9-3142-B440-5508420A4C5B}" type="presOf" srcId="{EE6165D4-3D1D-4728-9748-640CD995D441}" destId="{53360CFA-482B-1844-8B61-3B45A41E2C96}" srcOrd="0" destOrd="0" presId="urn:microsoft.com/office/officeart/2005/8/layout/vList2"/>
    <dgm:cxn modelId="{B79218D2-EF02-4269-957C-B92F8040A86F}" srcId="{90D6735A-6E25-4387-A367-9DBD2BE2B7DF}" destId="{BEACA7E9-6793-429D-96A0-7007151119AF}" srcOrd="1" destOrd="0" parTransId="{A62FF04A-8DA1-43B4-B7CA-E1B3C53CEF23}" sibTransId="{2258109D-6002-41FA-86E6-54EA4D34D49E}"/>
    <dgm:cxn modelId="{EBA64AF7-6CFF-364C-9954-07812AD8A35E}" type="presOf" srcId="{BEACA7E9-6793-429D-96A0-7007151119AF}" destId="{87A68652-30FC-974B-B72C-E889CEC8D551}" srcOrd="0" destOrd="0" presId="urn:microsoft.com/office/officeart/2005/8/layout/vList2"/>
    <dgm:cxn modelId="{F02822FA-5FF1-4F36-9C2B-317F8DC10350}" srcId="{90D6735A-6E25-4387-A367-9DBD2BE2B7DF}" destId="{28887107-ED4B-4941-9EAF-302E3B0737BA}" srcOrd="2" destOrd="0" parTransId="{0FEA1563-822B-4B57-8B9A-737B02E831B2}" sibTransId="{F04EDAFA-2991-4CAD-B1F0-B55B79A4879D}"/>
    <dgm:cxn modelId="{921C0EFB-370E-494A-A6D0-B448609BFEB9}" srcId="{90D6735A-6E25-4387-A367-9DBD2BE2B7DF}" destId="{4FA71792-557C-40CA-AECF-5EF6361D96D8}" srcOrd="3" destOrd="0" parTransId="{8B52AECB-8AA4-4DAD-BE5D-0ED065179BB3}" sibTransId="{47345B2B-6E2A-4A04-8C0C-D121CF4DED87}"/>
    <dgm:cxn modelId="{445AAAC3-FC17-364A-A74E-58500563BA0D}" type="presParOf" srcId="{EA39DE9F-0731-B04B-90CD-0862157F8F3C}" destId="{53360CFA-482B-1844-8B61-3B45A41E2C96}" srcOrd="0" destOrd="0" presId="urn:microsoft.com/office/officeart/2005/8/layout/vList2"/>
    <dgm:cxn modelId="{1D809145-43D3-444F-9608-BA076D736951}" type="presParOf" srcId="{EA39DE9F-0731-B04B-90CD-0862157F8F3C}" destId="{2F9A8147-1661-E249-A424-6468826330BA}" srcOrd="1" destOrd="0" presId="urn:microsoft.com/office/officeart/2005/8/layout/vList2"/>
    <dgm:cxn modelId="{F9D3C3AB-A364-064D-8BC3-B29185583EBC}" type="presParOf" srcId="{EA39DE9F-0731-B04B-90CD-0862157F8F3C}" destId="{87A68652-30FC-974B-B72C-E889CEC8D551}" srcOrd="2" destOrd="0" presId="urn:microsoft.com/office/officeart/2005/8/layout/vList2"/>
    <dgm:cxn modelId="{2255B77E-B034-C543-A8A4-79F7C6556E8C}" type="presParOf" srcId="{EA39DE9F-0731-B04B-90CD-0862157F8F3C}" destId="{83A91A7C-ED50-764A-9516-0C90E2DE4B07}" srcOrd="3" destOrd="0" presId="urn:microsoft.com/office/officeart/2005/8/layout/vList2"/>
    <dgm:cxn modelId="{AF1FC81E-BFB6-BE45-B80A-F244B98D7694}" type="presParOf" srcId="{EA39DE9F-0731-B04B-90CD-0862157F8F3C}" destId="{5DA57E1A-4AF8-734E-B7EF-449E887BA367}" srcOrd="4" destOrd="0" presId="urn:microsoft.com/office/officeart/2005/8/layout/vList2"/>
    <dgm:cxn modelId="{D31A3607-1931-D043-B095-CE2AAEC126DC}" type="presParOf" srcId="{EA39DE9F-0731-B04B-90CD-0862157F8F3C}" destId="{9A5291AC-9135-FE4E-B62A-C746B47D8F18}" srcOrd="5" destOrd="0" presId="urn:microsoft.com/office/officeart/2005/8/layout/vList2"/>
    <dgm:cxn modelId="{C231413D-830F-244D-87DB-FF53FE074915}" type="presParOf" srcId="{EA39DE9F-0731-B04B-90CD-0862157F8F3C}" destId="{B261678B-4EC4-6E46-9424-A7B41B4E0AD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A38952-3E3F-467E-9C4C-9C34796D31FB}" type="doc">
      <dgm:prSet loTypeId="urn:microsoft.com/office/officeart/2005/8/layout/vList2" loCatId="list" qsTypeId="urn:microsoft.com/office/officeart/2005/8/quickstyle/simple2" qsCatId="simple" csTypeId="urn:microsoft.com/office/officeart/2005/8/colors/colorful5" csCatId="colorful"/>
      <dgm:spPr/>
      <dgm:t>
        <a:bodyPr/>
        <a:lstStyle/>
        <a:p>
          <a:endParaRPr lang="en-US"/>
        </a:p>
      </dgm:t>
    </dgm:pt>
    <dgm:pt modelId="{40549992-5A95-4CAD-93DC-BF307CED25DB}">
      <dgm:prSet/>
      <dgm:spPr/>
      <dgm:t>
        <a:bodyPr/>
        <a:lstStyle/>
        <a:p>
          <a:r>
            <a:rPr lang="en-US"/>
            <a:t>If you are using Octave, you need to install the image package.</a:t>
          </a:r>
        </a:p>
      </dgm:t>
    </dgm:pt>
    <dgm:pt modelId="{9436E5C9-B775-4F92-B8D6-4D8879A51621}" type="parTrans" cxnId="{81FD0065-831B-4C92-8E72-C48A8F3AE50B}">
      <dgm:prSet/>
      <dgm:spPr/>
      <dgm:t>
        <a:bodyPr/>
        <a:lstStyle/>
        <a:p>
          <a:endParaRPr lang="en-US"/>
        </a:p>
      </dgm:t>
    </dgm:pt>
    <dgm:pt modelId="{A2786B98-0CEF-41BB-8944-BE1E1FDB5D97}" type="sibTrans" cxnId="{81FD0065-831B-4C92-8E72-C48A8F3AE50B}">
      <dgm:prSet/>
      <dgm:spPr/>
      <dgm:t>
        <a:bodyPr/>
        <a:lstStyle/>
        <a:p>
          <a:endParaRPr lang="en-US"/>
        </a:p>
      </dgm:t>
    </dgm:pt>
    <dgm:pt modelId="{9D271C30-F2A9-4C6D-B2A4-5676E546E10C}">
      <dgm:prSet/>
      <dgm:spPr/>
      <dgm:t>
        <a:bodyPr/>
        <a:lstStyle/>
        <a:p>
          <a:r>
            <a:rPr lang="en-US" i="1"/>
            <a:t>&gt;&gt; pkg install -forge image</a:t>
          </a:r>
          <a:endParaRPr lang="en-US"/>
        </a:p>
      </dgm:t>
    </dgm:pt>
    <dgm:pt modelId="{F2DE34B2-2E8B-4029-8FA0-6931B4D427E4}" type="parTrans" cxnId="{B5E2BC63-6B74-4D0A-91A1-DC4B14DFDE4F}">
      <dgm:prSet/>
      <dgm:spPr/>
      <dgm:t>
        <a:bodyPr/>
        <a:lstStyle/>
        <a:p>
          <a:endParaRPr lang="en-US"/>
        </a:p>
      </dgm:t>
    </dgm:pt>
    <dgm:pt modelId="{6CF613DD-F2B0-4170-AC55-4B3A70129C6C}" type="sibTrans" cxnId="{B5E2BC63-6B74-4D0A-91A1-DC4B14DFDE4F}">
      <dgm:prSet/>
      <dgm:spPr/>
      <dgm:t>
        <a:bodyPr/>
        <a:lstStyle/>
        <a:p>
          <a:endParaRPr lang="en-US"/>
        </a:p>
      </dgm:t>
    </dgm:pt>
    <dgm:pt modelId="{C4E6D100-C895-42E1-B328-6A45D15D3C9F}">
      <dgm:prSet/>
      <dgm:spPr/>
      <dgm:t>
        <a:bodyPr/>
        <a:lstStyle/>
        <a:p>
          <a:r>
            <a:rPr lang="en-US"/>
            <a:t>And load the image package by</a:t>
          </a:r>
        </a:p>
      </dgm:t>
    </dgm:pt>
    <dgm:pt modelId="{B849DE15-2A18-44E8-85FE-0736ADF62F71}" type="parTrans" cxnId="{C28A2351-6BA3-4D64-9CB7-CB73D2983B4D}">
      <dgm:prSet/>
      <dgm:spPr/>
      <dgm:t>
        <a:bodyPr/>
        <a:lstStyle/>
        <a:p>
          <a:endParaRPr lang="en-US"/>
        </a:p>
      </dgm:t>
    </dgm:pt>
    <dgm:pt modelId="{A77AC4FA-7D9F-4BFA-80C5-27E36F1AA3BE}" type="sibTrans" cxnId="{C28A2351-6BA3-4D64-9CB7-CB73D2983B4D}">
      <dgm:prSet/>
      <dgm:spPr/>
      <dgm:t>
        <a:bodyPr/>
        <a:lstStyle/>
        <a:p>
          <a:endParaRPr lang="en-US"/>
        </a:p>
      </dgm:t>
    </dgm:pt>
    <dgm:pt modelId="{28B7F8BA-F42E-4FF8-9386-11D11A2A36A3}">
      <dgm:prSet/>
      <dgm:spPr/>
      <dgm:t>
        <a:bodyPr/>
        <a:lstStyle/>
        <a:p>
          <a:r>
            <a:rPr lang="en-US" i="1"/>
            <a:t>&gt;&gt; pkg load image</a:t>
          </a:r>
          <a:endParaRPr lang="en-US"/>
        </a:p>
      </dgm:t>
    </dgm:pt>
    <dgm:pt modelId="{12C13140-E28F-42AA-B9D7-26DCB3EE4695}" type="parTrans" cxnId="{798C67D7-E19F-4124-B9E6-E9FCC07443AD}">
      <dgm:prSet/>
      <dgm:spPr/>
      <dgm:t>
        <a:bodyPr/>
        <a:lstStyle/>
        <a:p>
          <a:endParaRPr lang="en-US"/>
        </a:p>
      </dgm:t>
    </dgm:pt>
    <dgm:pt modelId="{8A9A8875-EC1F-423A-AC8F-674656FB0ADF}" type="sibTrans" cxnId="{798C67D7-E19F-4124-B9E6-E9FCC07443AD}">
      <dgm:prSet/>
      <dgm:spPr/>
      <dgm:t>
        <a:bodyPr/>
        <a:lstStyle/>
        <a:p>
          <a:endParaRPr lang="en-US"/>
        </a:p>
      </dgm:t>
    </dgm:pt>
    <dgm:pt modelId="{1B25B51F-1261-064E-984D-6F81474D45EF}" type="pres">
      <dgm:prSet presAssocID="{ECA38952-3E3F-467E-9C4C-9C34796D31FB}" presName="linear" presStyleCnt="0">
        <dgm:presLayoutVars>
          <dgm:animLvl val="lvl"/>
          <dgm:resizeHandles val="exact"/>
        </dgm:presLayoutVars>
      </dgm:prSet>
      <dgm:spPr/>
    </dgm:pt>
    <dgm:pt modelId="{04D983F1-855D-AF4F-9C5B-63C96AB52027}" type="pres">
      <dgm:prSet presAssocID="{40549992-5A95-4CAD-93DC-BF307CED25DB}" presName="parentText" presStyleLbl="node1" presStyleIdx="0" presStyleCnt="4">
        <dgm:presLayoutVars>
          <dgm:chMax val="0"/>
          <dgm:bulletEnabled val="1"/>
        </dgm:presLayoutVars>
      </dgm:prSet>
      <dgm:spPr/>
    </dgm:pt>
    <dgm:pt modelId="{F0A79A76-D683-D149-B60D-113FDF90F9B1}" type="pres">
      <dgm:prSet presAssocID="{A2786B98-0CEF-41BB-8944-BE1E1FDB5D97}" presName="spacer" presStyleCnt="0"/>
      <dgm:spPr/>
    </dgm:pt>
    <dgm:pt modelId="{A8E81012-6076-CE43-A42A-708B59FC8DD0}" type="pres">
      <dgm:prSet presAssocID="{9D271C30-F2A9-4C6D-B2A4-5676E546E10C}" presName="parentText" presStyleLbl="node1" presStyleIdx="1" presStyleCnt="4">
        <dgm:presLayoutVars>
          <dgm:chMax val="0"/>
          <dgm:bulletEnabled val="1"/>
        </dgm:presLayoutVars>
      </dgm:prSet>
      <dgm:spPr/>
    </dgm:pt>
    <dgm:pt modelId="{8574E203-52C6-814E-9D7A-81BBD961765E}" type="pres">
      <dgm:prSet presAssocID="{6CF613DD-F2B0-4170-AC55-4B3A70129C6C}" presName="spacer" presStyleCnt="0"/>
      <dgm:spPr/>
    </dgm:pt>
    <dgm:pt modelId="{3B331336-1D24-DF43-959E-C3C47D80EC99}" type="pres">
      <dgm:prSet presAssocID="{C4E6D100-C895-42E1-B328-6A45D15D3C9F}" presName="parentText" presStyleLbl="node1" presStyleIdx="2" presStyleCnt="4">
        <dgm:presLayoutVars>
          <dgm:chMax val="0"/>
          <dgm:bulletEnabled val="1"/>
        </dgm:presLayoutVars>
      </dgm:prSet>
      <dgm:spPr/>
    </dgm:pt>
    <dgm:pt modelId="{ED366103-E719-6D4B-9923-ED5959614ED2}" type="pres">
      <dgm:prSet presAssocID="{A77AC4FA-7D9F-4BFA-80C5-27E36F1AA3BE}" presName="spacer" presStyleCnt="0"/>
      <dgm:spPr/>
    </dgm:pt>
    <dgm:pt modelId="{03C7CFEA-4C28-6549-8D79-7D335EA2D36D}" type="pres">
      <dgm:prSet presAssocID="{28B7F8BA-F42E-4FF8-9386-11D11A2A36A3}" presName="parentText" presStyleLbl="node1" presStyleIdx="3" presStyleCnt="4">
        <dgm:presLayoutVars>
          <dgm:chMax val="0"/>
          <dgm:bulletEnabled val="1"/>
        </dgm:presLayoutVars>
      </dgm:prSet>
      <dgm:spPr/>
    </dgm:pt>
  </dgm:ptLst>
  <dgm:cxnLst>
    <dgm:cxn modelId="{4CA32F3C-DFBC-7441-B4E2-EEFD84BBE79D}" type="presOf" srcId="{28B7F8BA-F42E-4FF8-9386-11D11A2A36A3}" destId="{03C7CFEA-4C28-6549-8D79-7D335EA2D36D}" srcOrd="0" destOrd="0" presId="urn:microsoft.com/office/officeart/2005/8/layout/vList2"/>
    <dgm:cxn modelId="{C28A2351-6BA3-4D64-9CB7-CB73D2983B4D}" srcId="{ECA38952-3E3F-467E-9C4C-9C34796D31FB}" destId="{C4E6D100-C895-42E1-B328-6A45D15D3C9F}" srcOrd="2" destOrd="0" parTransId="{B849DE15-2A18-44E8-85FE-0736ADF62F71}" sibTransId="{A77AC4FA-7D9F-4BFA-80C5-27E36F1AA3BE}"/>
    <dgm:cxn modelId="{B5E2BC63-6B74-4D0A-91A1-DC4B14DFDE4F}" srcId="{ECA38952-3E3F-467E-9C4C-9C34796D31FB}" destId="{9D271C30-F2A9-4C6D-B2A4-5676E546E10C}" srcOrd="1" destOrd="0" parTransId="{F2DE34B2-2E8B-4029-8FA0-6931B4D427E4}" sibTransId="{6CF613DD-F2B0-4170-AC55-4B3A70129C6C}"/>
    <dgm:cxn modelId="{81FD0065-831B-4C92-8E72-C48A8F3AE50B}" srcId="{ECA38952-3E3F-467E-9C4C-9C34796D31FB}" destId="{40549992-5A95-4CAD-93DC-BF307CED25DB}" srcOrd="0" destOrd="0" parTransId="{9436E5C9-B775-4F92-B8D6-4D8879A51621}" sibTransId="{A2786B98-0CEF-41BB-8944-BE1E1FDB5D97}"/>
    <dgm:cxn modelId="{FD332969-6492-5842-8A65-8A760ECD3A85}" type="presOf" srcId="{40549992-5A95-4CAD-93DC-BF307CED25DB}" destId="{04D983F1-855D-AF4F-9C5B-63C96AB52027}" srcOrd="0" destOrd="0" presId="urn:microsoft.com/office/officeart/2005/8/layout/vList2"/>
    <dgm:cxn modelId="{0177CDA3-43BB-4248-B907-EB686240947E}" type="presOf" srcId="{9D271C30-F2A9-4C6D-B2A4-5676E546E10C}" destId="{A8E81012-6076-CE43-A42A-708B59FC8DD0}" srcOrd="0" destOrd="0" presId="urn:microsoft.com/office/officeart/2005/8/layout/vList2"/>
    <dgm:cxn modelId="{300690B2-018B-264F-90A9-66ED3BCCF39F}" type="presOf" srcId="{ECA38952-3E3F-467E-9C4C-9C34796D31FB}" destId="{1B25B51F-1261-064E-984D-6F81474D45EF}" srcOrd="0" destOrd="0" presId="urn:microsoft.com/office/officeart/2005/8/layout/vList2"/>
    <dgm:cxn modelId="{798C67D7-E19F-4124-B9E6-E9FCC07443AD}" srcId="{ECA38952-3E3F-467E-9C4C-9C34796D31FB}" destId="{28B7F8BA-F42E-4FF8-9386-11D11A2A36A3}" srcOrd="3" destOrd="0" parTransId="{12C13140-E28F-42AA-B9D7-26DCB3EE4695}" sibTransId="{8A9A8875-EC1F-423A-AC8F-674656FB0ADF}"/>
    <dgm:cxn modelId="{6FA9F7EF-CBF8-2046-98CD-7C2EDA2B251B}" type="presOf" srcId="{C4E6D100-C895-42E1-B328-6A45D15D3C9F}" destId="{3B331336-1D24-DF43-959E-C3C47D80EC99}" srcOrd="0" destOrd="0" presId="urn:microsoft.com/office/officeart/2005/8/layout/vList2"/>
    <dgm:cxn modelId="{8F0FA8E9-D894-6E4D-AA8B-6D99D5DC8BC3}" type="presParOf" srcId="{1B25B51F-1261-064E-984D-6F81474D45EF}" destId="{04D983F1-855D-AF4F-9C5B-63C96AB52027}" srcOrd="0" destOrd="0" presId="urn:microsoft.com/office/officeart/2005/8/layout/vList2"/>
    <dgm:cxn modelId="{98D68D8B-5AA4-694B-AD78-E81CAA474A91}" type="presParOf" srcId="{1B25B51F-1261-064E-984D-6F81474D45EF}" destId="{F0A79A76-D683-D149-B60D-113FDF90F9B1}" srcOrd="1" destOrd="0" presId="urn:microsoft.com/office/officeart/2005/8/layout/vList2"/>
    <dgm:cxn modelId="{74D46242-77FA-B54A-AA3A-3E8C19239B15}" type="presParOf" srcId="{1B25B51F-1261-064E-984D-6F81474D45EF}" destId="{A8E81012-6076-CE43-A42A-708B59FC8DD0}" srcOrd="2" destOrd="0" presId="urn:microsoft.com/office/officeart/2005/8/layout/vList2"/>
    <dgm:cxn modelId="{F43DBE77-712F-5049-8E53-62BB3DD3EFCA}" type="presParOf" srcId="{1B25B51F-1261-064E-984D-6F81474D45EF}" destId="{8574E203-52C6-814E-9D7A-81BBD961765E}" srcOrd="3" destOrd="0" presId="urn:microsoft.com/office/officeart/2005/8/layout/vList2"/>
    <dgm:cxn modelId="{078A98E7-EEDD-E643-AFD0-568A572A1B4A}" type="presParOf" srcId="{1B25B51F-1261-064E-984D-6F81474D45EF}" destId="{3B331336-1D24-DF43-959E-C3C47D80EC99}" srcOrd="4" destOrd="0" presId="urn:microsoft.com/office/officeart/2005/8/layout/vList2"/>
    <dgm:cxn modelId="{D9DD8961-F15D-3F43-8344-03836230C218}" type="presParOf" srcId="{1B25B51F-1261-064E-984D-6F81474D45EF}" destId="{ED366103-E719-6D4B-9923-ED5959614ED2}" srcOrd="5" destOrd="0" presId="urn:microsoft.com/office/officeart/2005/8/layout/vList2"/>
    <dgm:cxn modelId="{67217438-A043-5541-8DD4-33EC706F9ACC}" type="presParOf" srcId="{1B25B51F-1261-064E-984D-6F81474D45EF}" destId="{03C7CFEA-4C28-6549-8D79-7D335EA2D36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24705-ABBD-4094-8AD5-4B486E93CB33}">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B2505-AB5E-47EC-BBFA-9CFBFC046CA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38009B-B4D6-4C64-9559-B952DBF787C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90000"/>
            </a:lnSpc>
            <a:spcBef>
              <a:spcPct val="0"/>
            </a:spcBef>
            <a:spcAft>
              <a:spcPct val="35000"/>
            </a:spcAft>
            <a:buNone/>
          </a:pPr>
          <a:r>
            <a:rPr lang="en-US" sz="2100" kern="1200"/>
            <a:t>1. Your submitted programs should be</a:t>
          </a:r>
          <a:r>
            <a:rPr lang="en-US" sz="2100" i="1" kern="1200"/>
            <a:t> cylindricalProjection</a:t>
          </a:r>
          <a:r>
            <a:rPr lang="en-US" sz="2100" kern="1200"/>
            <a:t>, </a:t>
          </a:r>
          <a:r>
            <a:rPr lang="en-US" sz="2100" i="1" kern="1200"/>
            <a:t>harris</a:t>
          </a:r>
          <a:r>
            <a:rPr lang="en-US" sz="2100" kern="1200"/>
            <a:t>, </a:t>
          </a:r>
          <a:r>
            <a:rPr lang="en-US" sz="2100" i="1" kern="1200"/>
            <a:t>featureDescribe</a:t>
          </a:r>
          <a:r>
            <a:rPr lang="en-US" sz="2100" kern="1200"/>
            <a:t>, </a:t>
          </a:r>
          <a:r>
            <a:rPr lang="en-US" sz="2100" i="1" kern="1200"/>
            <a:t>distanceMatch</a:t>
          </a:r>
          <a:r>
            <a:rPr lang="en-US" sz="2100" kern="1200"/>
            <a:t>, </a:t>
          </a:r>
          <a:r>
            <a:rPr lang="en-US" sz="2100" i="1" kern="1200"/>
            <a:t>RANSAC</a:t>
          </a:r>
          <a:r>
            <a:rPr lang="en-US" sz="2100" kern="1200"/>
            <a:t> and </a:t>
          </a:r>
          <a:r>
            <a:rPr lang="en-US" sz="2100" i="1" kern="1200"/>
            <a:t>merge</a:t>
          </a:r>
          <a:r>
            <a:rPr lang="en-HK" sz="2100" kern="1200"/>
            <a:t> </a:t>
          </a:r>
          <a:r>
            <a:rPr lang="en-US" sz="2100" kern="1200"/>
            <a:t>plus all the other related M-files</a:t>
          </a:r>
          <a:r>
            <a:rPr lang="en-HK" sz="2100" kern="1200"/>
            <a:t> </a:t>
          </a:r>
          <a:r>
            <a:rPr lang="en-US" sz="2100" kern="1200"/>
            <a:t>(plus README.txt file).</a:t>
          </a:r>
        </a:p>
      </dsp:txBody>
      <dsp:txXfrm>
        <a:off x="1435590" y="531"/>
        <a:ext cx="9080009" cy="1242935"/>
      </dsp:txXfrm>
    </dsp:sp>
    <dsp:sp modelId="{23C9A42A-1ACE-456A-AEC0-E808F360E7B5}">
      <dsp:nvSpPr>
        <dsp:cNvPr id="0" name=""/>
        <dsp:cNvSpPr/>
      </dsp:nvSpPr>
      <dsp:spPr>
        <a:xfrm>
          <a:off x="0" y="1554201"/>
          <a:ext cx="10515600" cy="1242935"/>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BC46731D-318A-4375-875B-04AD623CD7C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077801-BC39-4250-A0BA-BA4667966F1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90000"/>
            </a:lnSpc>
            <a:spcBef>
              <a:spcPct val="0"/>
            </a:spcBef>
            <a:spcAft>
              <a:spcPct val="35000"/>
            </a:spcAft>
            <a:buNone/>
          </a:pPr>
          <a:r>
            <a:rPr lang="en-US" sz="2100" kern="1200"/>
            <a:t>2. You must include a </a:t>
          </a:r>
          <a:r>
            <a:rPr lang="en-US" sz="2100" b="1" u="sng" kern="1200"/>
            <a:t>README.txt file </a:t>
          </a:r>
          <a:r>
            <a:rPr lang="en-US" sz="2100" kern="1200"/>
            <a:t>indicating the programming software (</a:t>
          </a:r>
          <a:r>
            <a:rPr lang="en-US" sz="2100" b="1" u="sng" kern="1200"/>
            <a:t>Octave or MATLAB</a:t>
          </a:r>
          <a:r>
            <a:rPr lang="en-US" sz="2100" kern="1200"/>
            <a:t>) that you are using for this assignment. By default, we will grade your assignment with Octave if the README.txt file is missing.</a:t>
          </a:r>
        </a:p>
      </dsp:txBody>
      <dsp:txXfrm>
        <a:off x="1435590" y="1554201"/>
        <a:ext cx="9080009" cy="1242935"/>
      </dsp:txXfrm>
    </dsp:sp>
    <dsp:sp modelId="{28CBA422-3B74-4C76-B6BD-F107FF60A21F}">
      <dsp:nvSpPr>
        <dsp:cNvPr id="0" name=""/>
        <dsp:cNvSpPr/>
      </dsp:nvSpPr>
      <dsp:spPr>
        <a:xfrm>
          <a:off x="0" y="3107870"/>
          <a:ext cx="10515600" cy="1242935"/>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74F2B39A-F846-4D0E-B6D5-280E23C043B2}">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749F3-F8A6-4927-AFB5-91A44B1C6D87}">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90000"/>
            </a:lnSpc>
            <a:spcBef>
              <a:spcPct val="0"/>
            </a:spcBef>
            <a:spcAft>
              <a:spcPct val="35000"/>
            </a:spcAft>
            <a:buNone/>
          </a:pPr>
          <a:r>
            <a:rPr lang="en-US" sz="2100" kern="1200"/>
            <a:t>3. Please also attach your stitching results for different groups of images when you submit the codes. If there are more than two images in the group, then your result image should be the stitching results for </a:t>
          </a:r>
          <a:r>
            <a:rPr lang="en-US" sz="2100" b="1" kern="1200"/>
            <a:t>all</a:t>
          </a:r>
          <a:r>
            <a:rPr lang="en-US" sz="2100" kern="1200"/>
            <a:t> the images within the group.</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60CFA-482B-1844-8B61-3B45A41E2C96}">
      <dsp:nvSpPr>
        <dsp:cNvPr id="0" name=""/>
        <dsp:cNvSpPr/>
      </dsp:nvSpPr>
      <dsp:spPr>
        <a:xfrm>
          <a:off x="0" y="84046"/>
          <a:ext cx="10515600" cy="100693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You must compress all your files with the following filename format: [your 8-digit student ID]_assign3.rar (or zip), e.g. 09654321_assign3.rar, into one file.</a:t>
          </a:r>
        </a:p>
      </dsp:txBody>
      <dsp:txXfrm>
        <a:off x="49154" y="133200"/>
        <a:ext cx="10417292" cy="908623"/>
      </dsp:txXfrm>
    </dsp:sp>
    <dsp:sp modelId="{87A68652-30FC-974B-B72C-E889CEC8D551}">
      <dsp:nvSpPr>
        <dsp:cNvPr id="0" name=""/>
        <dsp:cNvSpPr/>
      </dsp:nvSpPr>
      <dsp:spPr>
        <a:xfrm>
          <a:off x="0" y="1142817"/>
          <a:ext cx="10515600" cy="1006931"/>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5. If your assignment compressed file has been submitted multiple times before the due date (including late submission date), the new version will replace the old version in marking. </a:t>
          </a:r>
        </a:p>
      </dsp:txBody>
      <dsp:txXfrm>
        <a:off x="49154" y="1191971"/>
        <a:ext cx="10417292" cy="908623"/>
      </dsp:txXfrm>
    </dsp:sp>
    <dsp:sp modelId="{5DA57E1A-4AF8-734E-B7EF-449E887BA367}">
      <dsp:nvSpPr>
        <dsp:cNvPr id="0" name=""/>
        <dsp:cNvSpPr/>
      </dsp:nvSpPr>
      <dsp:spPr>
        <a:xfrm>
          <a:off x="0" y="2201589"/>
          <a:ext cx="10515600" cy="1006931"/>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6. Note that we take plagiarism seriously. You are allowed to discuss or share your idea to your classmate, but you are not allowed to share your code/pseudocode of your assignment. Please also follow the referencing skills at https://libguides.ust.hk/referencing/plagiarism to avoid plagiarism.</a:t>
          </a:r>
        </a:p>
      </dsp:txBody>
      <dsp:txXfrm>
        <a:off x="49154" y="2250743"/>
        <a:ext cx="10417292" cy="908623"/>
      </dsp:txXfrm>
    </dsp:sp>
    <dsp:sp modelId="{B261678B-4EC4-6E46-9424-A7B41B4E0AD9}">
      <dsp:nvSpPr>
        <dsp:cNvPr id="0" name=""/>
        <dsp:cNvSpPr/>
      </dsp:nvSpPr>
      <dsp:spPr>
        <a:xfrm>
          <a:off x="0" y="3260360"/>
          <a:ext cx="10515600" cy="100693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7. Marks would be deducted if there are any violations of the above requirements.</a:t>
          </a:r>
        </a:p>
      </dsp:txBody>
      <dsp:txXfrm>
        <a:off x="49154" y="3309514"/>
        <a:ext cx="10417292" cy="908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983F1-855D-AF4F-9C5B-63C96AB52027}">
      <dsp:nvSpPr>
        <dsp:cNvPr id="0" name=""/>
        <dsp:cNvSpPr/>
      </dsp:nvSpPr>
      <dsp:spPr>
        <a:xfrm>
          <a:off x="0" y="554679"/>
          <a:ext cx="10515600" cy="74353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If you are using Octave, you need to install the image package.</a:t>
          </a:r>
        </a:p>
      </dsp:txBody>
      <dsp:txXfrm>
        <a:off x="36296" y="590975"/>
        <a:ext cx="10443008" cy="670943"/>
      </dsp:txXfrm>
    </dsp:sp>
    <dsp:sp modelId="{A8E81012-6076-CE43-A42A-708B59FC8DD0}">
      <dsp:nvSpPr>
        <dsp:cNvPr id="0" name=""/>
        <dsp:cNvSpPr/>
      </dsp:nvSpPr>
      <dsp:spPr>
        <a:xfrm>
          <a:off x="0" y="1387494"/>
          <a:ext cx="10515600" cy="743535"/>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i="1" kern="1200"/>
            <a:t>&gt;&gt; pkg install -forge image</a:t>
          </a:r>
          <a:endParaRPr lang="en-US" sz="3100" kern="1200"/>
        </a:p>
      </dsp:txBody>
      <dsp:txXfrm>
        <a:off x="36296" y="1423790"/>
        <a:ext cx="10443008" cy="670943"/>
      </dsp:txXfrm>
    </dsp:sp>
    <dsp:sp modelId="{3B331336-1D24-DF43-959E-C3C47D80EC99}">
      <dsp:nvSpPr>
        <dsp:cNvPr id="0" name=""/>
        <dsp:cNvSpPr/>
      </dsp:nvSpPr>
      <dsp:spPr>
        <a:xfrm>
          <a:off x="0" y="2220309"/>
          <a:ext cx="10515600" cy="743535"/>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And load the image package by</a:t>
          </a:r>
        </a:p>
      </dsp:txBody>
      <dsp:txXfrm>
        <a:off x="36296" y="2256605"/>
        <a:ext cx="10443008" cy="670943"/>
      </dsp:txXfrm>
    </dsp:sp>
    <dsp:sp modelId="{03C7CFEA-4C28-6549-8D79-7D335EA2D36D}">
      <dsp:nvSpPr>
        <dsp:cNvPr id="0" name=""/>
        <dsp:cNvSpPr/>
      </dsp:nvSpPr>
      <dsp:spPr>
        <a:xfrm>
          <a:off x="0" y="3053124"/>
          <a:ext cx="10515600" cy="743535"/>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i="1" kern="1200"/>
            <a:t>&gt;&gt; pkg load image</a:t>
          </a:r>
          <a:endParaRPr lang="en-US" sz="3100" kern="1200"/>
        </a:p>
      </dsp:txBody>
      <dsp:txXfrm>
        <a:off x="36296" y="3089420"/>
        <a:ext cx="10443008" cy="6709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61194-8425-B14A-B94E-0474AD71ED69}" type="datetimeFigureOut">
              <a:rPr lang="en-US" smtClean="0"/>
              <a:t>4/17/20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7C229-C9D8-E146-8C21-E472191CE294}" type="slidenum">
              <a:rPr lang="en-US" smtClean="0"/>
              <a:t>‹#›</a:t>
            </a:fld>
            <a:endParaRPr lang="en-US"/>
          </a:p>
        </p:txBody>
      </p:sp>
    </p:spTree>
    <p:extLst>
      <p:ext uri="{BB962C8B-B14F-4D97-AF65-F5344CB8AC3E}">
        <p14:creationId xmlns:p14="http://schemas.microsoft.com/office/powerpoint/2010/main" val="91961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1</a:t>
            </a:fld>
            <a:endParaRPr lang="en-US"/>
          </a:p>
        </p:txBody>
      </p:sp>
    </p:spTree>
    <p:extLst>
      <p:ext uri="{BB962C8B-B14F-4D97-AF65-F5344CB8AC3E}">
        <p14:creationId xmlns:p14="http://schemas.microsoft.com/office/powerpoint/2010/main" val="2645986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15</a:t>
            </a:fld>
            <a:endParaRPr lang="en-US"/>
          </a:p>
        </p:txBody>
      </p:sp>
    </p:spTree>
    <p:extLst>
      <p:ext uri="{BB962C8B-B14F-4D97-AF65-F5344CB8AC3E}">
        <p14:creationId xmlns:p14="http://schemas.microsoft.com/office/powerpoint/2010/main" val="1112059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16</a:t>
            </a:fld>
            <a:endParaRPr lang="en-US"/>
          </a:p>
        </p:txBody>
      </p:sp>
    </p:spTree>
    <p:extLst>
      <p:ext uri="{BB962C8B-B14F-4D97-AF65-F5344CB8AC3E}">
        <p14:creationId xmlns:p14="http://schemas.microsoft.com/office/powerpoint/2010/main" val="382009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17</a:t>
            </a:fld>
            <a:endParaRPr lang="en-US"/>
          </a:p>
        </p:txBody>
      </p:sp>
    </p:spTree>
    <p:extLst>
      <p:ext uri="{BB962C8B-B14F-4D97-AF65-F5344CB8AC3E}">
        <p14:creationId xmlns:p14="http://schemas.microsoft.com/office/powerpoint/2010/main" val="156977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18</a:t>
            </a:fld>
            <a:endParaRPr lang="en-US"/>
          </a:p>
        </p:txBody>
      </p:sp>
    </p:spTree>
    <p:extLst>
      <p:ext uri="{BB962C8B-B14F-4D97-AF65-F5344CB8AC3E}">
        <p14:creationId xmlns:p14="http://schemas.microsoft.com/office/powerpoint/2010/main" val="285368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20</a:t>
            </a:fld>
            <a:endParaRPr lang="en-US"/>
          </a:p>
        </p:txBody>
      </p:sp>
    </p:spTree>
    <p:extLst>
      <p:ext uri="{BB962C8B-B14F-4D97-AF65-F5344CB8AC3E}">
        <p14:creationId xmlns:p14="http://schemas.microsoft.com/office/powerpoint/2010/main" val="412483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2</a:t>
            </a:fld>
            <a:endParaRPr lang="en-US"/>
          </a:p>
        </p:txBody>
      </p:sp>
    </p:spTree>
    <p:extLst>
      <p:ext uri="{BB962C8B-B14F-4D97-AF65-F5344CB8AC3E}">
        <p14:creationId xmlns:p14="http://schemas.microsoft.com/office/powerpoint/2010/main" val="205491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3</a:t>
            </a:fld>
            <a:endParaRPr lang="en-US"/>
          </a:p>
        </p:txBody>
      </p:sp>
    </p:spTree>
    <p:extLst>
      <p:ext uri="{BB962C8B-B14F-4D97-AF65-F5344CB8AC3E}">
        <p14:creationId xmlns:p14="http://schemas.microsoft.com/office/powerpoint/2010/main" val="161597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4</a:t>
            </a:fld>
            <a:endParaRPr lang="en-US"/>
          </a:p>
        </p:txBody>
      </p:sp>
    </p:spTree>
    <p:extLst>
      <p:ext uri="{BB962C8B-B14F-4D97-AF65-F5344CB8AC3E}">
        <p14:creationId xmlns:p14="http://schemas.microsoft.com/office/powerpoint/2010/main" val="362981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5</a:t>
            </a:fld>
            <a:endParaRPr lang="en-US"/>
          </a:p>
        </p:txBody>
      </p:sp>
    </p:spTree>
    <p:extLst>
      <p:ext uri="{BB962C8B-B14F-4D97-AF65-F5344CB8AC3E}">
        <p14:creationId xmlns:p14="http://schemas.microsoft.com/office/powerpoint/2010/main" val="7967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6</a:t>
            </a:fld>
            <a:endParaRPr lang="en-US"/>
          </a:p>
        </p:txBody>
      </p:sp>
    </p:spTree>
    <p:extLst>
      <p:ext uri="{BB962C8B-B14F-4D97-AF65-F5344CB8AC3E}">
        <p14:creationId xmlns:p14="http://schemas.microsoft.com/office/powerpoint/2010/main" val="424009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7</a:t>
            </a:fld>
            <a:endParaRPr lang="en-US"/>
          </a:p>
        </p:txBody>
      </p:sp>
    </p:spTree>
    <p:extLst>
      <p:ext uri="{BB962C8B-B14F-4D97-AF65-F5344CB8AC3E}">
        <p14:creationId xmlns:p14="http://schemas.microsoft.com/office/powerpoint/2010/main" val="230909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8</a:t>
            </a:fld>
            <a:endParaRPr lang="en-US"/>
          </a:p>
        </p:txBody>
      </p:sp>
    </p:spTree>
    <p:extLst>
      <p:ext uri="{BB962C8B-B14F-4D97-AF65-F5344CB8AC3E}">
        <p14:creationId xmlns:p14="http://schemas.microsoft.com/office/powerpoint/2010/main" val="34942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7C229-C9D8-E146-8C21-E472191CE294}" type="slidenum">
              <a:rPr lang="en-US" smtClean="0"/>
              <a:t>9</a:t>
            </a:fld>
            <a:endParaRPr lang="en-US"/>
          </a:p>
        </p:txBody>
      </p:sp>
    </p:spTree>
    <p:extLst>
      <p:ext uri="{BB962C8B-B14F-4D97-AF65-F5344CB8AC3E}">
        <p14:creationId xmlns:p14="http://schemas.microsoft.com/office/powerpoint/2010/main" val="73923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354367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141106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394677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1018985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217236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2189334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99729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149592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6265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124411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3A89A36-1A97-481D-8C0B-358FA5A2FC0E}" type="datetimeFigureOut">
              <a:rPr lang="zh-TW" altLang="en-US" smtClean="0"/>
              <a:t>2020/4/17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380110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89A36-1A97-481D-8C0B-358FA5A2FC0E}" type="datetimeFigureOut">
              <a:rPr lang="zh-TW" altLang="en-US" smtClean="0"/>
              <a:t>2020/4/17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95DE8-1659-4666-AEC7-764FB0C43FB6}" type="slidenum">
              <a:rPr lang="zh-TW" altLang="en-US" smtClean="0"/>
              <a:t>‹#›</a:t>
            </a:fld>
            <a:endParaRPr lang="zh-TW" altLang="en-US"/>
          </a:p>
        </p:txBody>
      </p:sp>
    </p:spTree>
    <p:extLst>
      <p:ext uri="{BB962C8B-B14F-4D97-AF65-F5344CB8AC3E}">
        <p14:creationId xmlns:p14="http://schemas.microsoft.com/office/powerpoint/2010/main" val="204370037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C80BE5B-EC5B-4C74-A141-4976CD540140}"/>
              </a:ext>
            </a:extLst>
          </p:cNvPr>
          <p:cNvSpPr>
            <a:spLocks noGrp="1"/>
          </p:cNvSpPr>
          <p:nvPr>
            <p:ph type="ctrTitle"/>
          </p:nvPr>
        </p:nvSpPr>
        <p:spPr>
          <a:xfrm>
            <a:off x="970909" y="1220919"/>
            <a:ext cx="4571722" cy="2387600"/>
          </a:xfrm>
        </p:spPr>
        <p:txBody>
          <a:bodyPr>
            <a:normAutofit/>
          </a:bodyPr>
          <a:lstStyle/>
          <a:p>
            <a:pPr algn="l"/>
            <a:r>
              <a:rPr lang="en-US" altLang="zh-TW" dirty="0"/>
              <a:t>CSIT 5410 (Spring 2020)</a:t>
            </a:r>
            <a:endParaRPr lang="zh-TW" altLang="en-US" dirty="0"/>
          </a:p>
        </p:txBody>
      </p:sp>
      <p:sp>
        <p:nvSpPr>
          <p:cNvPr id="3" name="副標題 2">
            <a:extLst>
              <a:ext uri="{FF2B5EF4-FFF2-40B4-BE49-F238E27FC236}">
                <a16:creationId xmlns:a16="http://schemas.microsoft.com/office/drawing/2014/main" id="{FEE9E076-C4B7-47EB-8840-A6F5BFE8FED4}"/>
              </a:ext>
            </a:extLst>
          </p:cNvPr>
          <p:cNvSpPr>
            <a:spLocks noGrp="1"/>
          </p:cNvSpPr>
          <p:nvPr>
            <p:ph type="subTitle" idx="1"/>
          </p:nvPr>
        </p:nvSpPr>
        <p:spPr>
          <a:xfrm>
            <a:off x="970908" y="3700594"/>
            <a:ext cx="5425781" cy="1655762"/>
          </a:xfrm>
        </p:spPr>
        <p:txBody>
          <a:bodyPr>
            <a:normAutofit/>
          </a:bodyPr>
          <a:lstStyle/>
          <a:p>
            <a:pPr algn="l"/>
            <a:r>
              <a:rPr lang="en-US" altLang="zh-TW" sz="3200" dirty="0"/>
              <a:t>Assignment 3 – Image stitching</a:t>
            </a:r>
            <a:endParaRPr lang="zh-TW" altLang="en-US" sz="3200" dirty="0"/>
          </a:p>
        </p:txBody>
      </p:sp>
      <p:sp>
        <p:nvSpPr>
          <p:cNvPr id="34"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AC1EE9-14C4-CB4E-8163-3288FF7ED249}"/>
              </a:ext>
            </a:extLst>
          </p:cNvPr>
          <p:cNvSpPr txBox="1"/>
          <p:nvPr/>
        </p:nvSpPr>
        <p:spPr>
          <a:xfrm>
            <a:off x="970907" y="4639504"/>
            <a:ext cx="2570384" cy="646331"/>
          </a:xfrm>
          <a:prstGeom prst="rect">
            <a:avLst/>
          </a:prstGeom>
          <a:noFill/>
        </p:spPr>
        <p:txBody>
          <a:bodyPr wrap="none" rtlCol="0">
            <a:spAutoFit/>
          </a:bodyPr>
          <a:lstStyle/>
          <a:p>
            <a:r>
              <a:rPr lang="en-US" dirty="0"/>
              <a:t>Jierong WANG</a:t>
            </a:r>
          </a:p>
          <a:p>
            <a:r>
              <a:rPr lang="en-US" dirty="0"/>
              <a:t>jwangdh@connect.ust.hk</a:t>
            </a:r>
          </a:p>
        </p:txBody>
      </p:sp>
    </p:spTree>
    <p:extLst>
      <p:ext uri="{BB962C8B-B14F-4D97-AF65-F5344CB8AC3E}">
        <p14:creationId xmlns:p14="http://schemas.microsoft.com/office/powerpoint/2010/main" val="3074933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997306" y="546725"/>
            <a:ext cx="9380523" cy="641475"/>
          </a:xfrm>
        </p:spPr>
        <p:txBody>
          <a:bodyPr anchor="t">
            <a:normAutofit/>
          </a:bodyPr>
          <a:lstStyle/>
          <a:p>
            <a:r>
              <a:rPr lang="en-US" altLang="zh-TW" sz="3600" dirty="0"/>
              <a:t>Task 4 – </a:t>
            </a:r>
            <a:r>
              <a:rPr lang="en-US" sz="3600" dirty="0"/>
              <a:t>Random Sample Consensus(RANSAC)</a:t>
            </a:r>
            <a:r>
              <a:rPr lang="en-HK" sz="3600" dirty="0"/>
              <a:t> </a:t>
            </a:r>
            <a:endParaRPr lang="zh-TW" altLang="en-US" sz="3600" dirty="0"/>
          </a:p>
        </p:txBody>
      </p:sp>
      <p:sp>
        <p:nvSpPr>
          <p:cNvPr id="32"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997306" y="1304258"/>
                <a:ext cx="10197387" cy="4980064"/>
              </a:xfrm>
            </p:spPr>
            <p:txBody>
              <a:bodyPr>
                <a:normAutofit/>
              </a:bodyPr>
              <a:lstStyle/>
              <a:p>
                <a:r>
                  <a:rPr lang="en-HK" dirty="0"/>
                  <a:t>A </a:t>
                </a:r>
                <a:r>
                  <a:rPr lang="en-HK" b="1" dirty="0" err="1"/>
                  <a:t>Homography</a:t>
                </a:r>
                <a:r>
                  <a:rPr lang="en-HK" dirty="0"/>
                  <a:t> is a transformation ( a 3×3 matrix ) that maps the points in one image to the corresponding points in the other image.</a:t>
                </a:r>
              </a:p>
              <a:p>
                <a:r>
                  <a:rPr lang="en-HK" altLang="zh-TW" dirty="0"/>
                  <a:t>Define the </a:t>
                </a:r>
                <a:r>
                  <a:rPr lang="en-HK" altLang="zh-TW" dirty="0" err="1"/>
                  <a:t>homography</a:t>
                </a:r>
                <a:r>
                  <a:rPr lang="en-HK" altLang="zh-TW" dirty="0"/>
                  <a:t> </a:t>
                </a:r>
                <a14:m>
                  <m:oMath xmlns:m="http://schemas.openxmlformats.org/officeDocument/2006/math">
                    <m:r>
                      <a:rPr lang="en-US" altLang="zh-TW" b="1" i="1">
                        <a:latin typeface="Cambria Math" panose="02040503050406030204" pitchFamily="18" charset="0"/>
                      </a:rPr>
                      <m:t>𝑯</m:t>
                    </m:r>
                  </m:oMath>
                </a14:m>
                <a:r>
                  <a:rPr lang="en-US" altLang="zh-TW" b="1" dirty="0"/>
                  <a:t> </a:t>
                </a:r>
                <a:r>
                  <a:rPr lang="en-US" altLang="zh-TW" dirty="0"/>
                  <a:t>as,</a:t>
                </a:r>
              </a:p>
              <a:p>
                <a:pPr marL="0" indent="0">
                  <a:buNone/>
                </a:pPr>
                <a14:m>
                  <m:oMathPara xmlns:m="http://schemas.openxmlformats.org/officeDocument/2006/math">
                    <m:oMathParaPr>
                      <m:jc m:val="centerGroup"/>
                    </m:oMathParaPr>
                    <m:oMath xmlns:m="http://schemas.openxmlformats.org/officeDocument/2006/math">
                      <m:r>
                        <a:rPr lang="en-US" altLang="zh-TW" b="1" i="1">
                          <a:latin typeface="Cambria Math" panose="02040503050406030204" pitchFamily="18" charset="0"/>
                        </a:rPr>
                        <m:t>𝑯</m:t>
                      </m:r>
                      <m:r>
                        <a:rPr lang="en-US" altLang="zh-TW" b="0" i="1">
                          <a:latin typeface="Cambria Math" panose="02040503050406030204" pitchFamily="18" charset="0"/>
                        </a:rPr>
                        <m:t>=</m:t>
                      </m:r>
                      <m:d>
                        <m:dPr>
                          <m:begChr m:val="["/>
                          <m:endChr m:val="]"/>
                          <m:ctrlPr>
                            <a:rPr lang="en-US" altLang="zh-TW" b="0" i="1">
                              <a:latin typeface="Cambria Math" panose="02040503050406030204" pitchFamily="18" charset="0"/>
                            </a:rPr>
                          </m:ctrlPr>
                        </m:dPr>
                        <m:e>
                          <m:m>
                            <m:mPr>
                              <m:mcs>
                                <m:mc>
                                  <m:mcPr>
                                    <m:count m:val="3"/>
                                    <m:mcJc m:val="center"/>
                                  </m:mcPr>
                                </m:mc>
                              </m:mcs>
                              <m:ctrlPr>
                                <a:rPr lang="en-US" altLang="zh-TW" b="0" i="1">
                                  <a:latin typeface="Cambria Math" panose="02040503050406030204" pitchFamily="18" charset="0"/>
                                </a:rPr>
                              </m:ctrlPr>
                            </m:mPr>
                            <m:mr>
                              <m:e>
                                <m:sSub>
                                  <m:sSubPr>
                                    <m:ctrlPr>
                                      <a:rPr lang="en-US" altLang="zh-TW" b="0" i="1">
                                        <a:latin typeface="Cambria Math" panose="02040503050406030204" pitchFamily="18" charset="0"/>
                                      </a:rPr>
                                    </m:ctrlPr>
                                  </m:sSubPr>
                                  <m:e>
                                    <m:r>
                                      <m:rPr>
                                        <m:brk m:alnAt="7"/>
                                      </m:rPr>
                                      <a:rPr lang="en-US" altLang="zh-TW" b="0" i="1">
                                        <a:latin typeface="Cambria Math" panose="02040503050406030204" pitchFamily="18" charset="0"/>
                                      </a:rPr>
                                      <m:t>h</m:t>
                                    </m:r>
                                  </m:e>
                                  <m:sub>
                                    <m:r>
                                      <m:rPr>
                                        <m:brk m:alnAt="7"/>
                                      </m:rPr>
                                      <a:rPr lang="en-US" altLang="zh-TW" b="0" i="1">
                                        <a:latin typeface="Cambria Math" panose="02040503050406030204" pitchFamily="18" charset="0"/>
                                      </a:rPr>
                                      <m:t>1</m:t>
                                    </m:r>
                                    <m:r>
                                      <a:rPr lang="en-US" altLang="zh-TW" b="0" i="1">
                                        <a:latin typeface="Cambria Math" panose="02040503050406030204" pitchFamily="18" charset="0"/>
                                      </a:rPr>
                                      <m:t>1</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12</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13</m:t>
                                    </m:r>
                                  </m:sub>
                                </m:sSub>
                              </m:e>
                            </m:mr>
                            <m:mr>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21</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22</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23</m:t>
                                    </m:r>
                                  </m:sub>
                                </m:sSub>
                              </m:e>
                            </m:mr>
                            <m:mr>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31</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32</m:t>
                                    </m:r>
                                  </m:sub>
                                </m:sSub>
                              </m:e>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h</m:t>
                                    </m:r>
                                  </m:e>
                                  <m:sub>
                                    <m:r>
                                      <a:rPr lang="en-US" altLang="zh-TW" b="0" i="1">
                                        <a:latin typeface="Cambria Math" panose="02040503050406030204" pitchFamily="18" charset="0"/>
                                      </a:rPr>
                                      <m:t>33</m:t>
                                    </m:r>
                                  </m:sub>
                                </m:sSub>
                              </m:e>
                            </m:mr>
                          </m:m>
                        </m:e>
                      </m:d>
                    </m:oMath>
                  </m:oMathPara>
                </a14:m>
                <a:endParaRPr lang="en-US" altLang="zh-TW" dirty="0"/>
              </a:p>
              <a:p>
                <a:r>
                  <a:rPr lang="en-US" altLang="zh-TW" dirty="0"/>
                  <a:t>Let us consider the first set of corresponding points — </a:t>
                </a:r>
                <a14:m>
                  <m:oMath xmlns:m="http://schemas.openxmlformats.org/officeDocument/2006/math">
                    <m:r>
                      <a:rPr lang="en-US" altLang="zh-TW" b="0" i="1">
                        <a:latin typeface="Cambria Math" panose="02040503050406030204" pitchFamily="18" charset="0"/>
                      </a:rPr>
                      <m:t>(</m:t>
                    </m:r>
                    <m:sSub>
                      <m:sSubPr>
                        <m:ctrlPr>
                          <a:rPr lang="en-US" altLang="zh-TW" b="0" i="1">
                            <a:latin typeface="Cambria Math" panose="02040503050406030204" pitchFamily="18" charset="0"/>
                          </a:rPr>
                        </m:ctrlPr>
                      </m:sSubPr>
                      <m:e>
                        <m:r>
                          <a:rPr lang="en-US" altLang="zh-TW" b="0" i="1">
                            <a:latin typeface="Cambria Math" panose="02040503050406030204" pitchFamily="18" charset="0"/>
                          </a:rPr>
                          <m:t>𝑥</m:t>
                        </m:r>
                      </m:e>
                      <m:sub>
                        <m:r>
                          <a:rPr lang="en-US" altLang="zh-TW" b="0" i="1">
                            <a:latin typeface="Cambria Math" panose="02040503050406030204" pitchFamily="18" charset="0"/>
                          </a:rPr>
                          <m:t>1</m:t>
                        </m:r>
                      </m:sub>
                    </m:sSub>
                    <m:r>
                      <a:rPr lang="en-US" altLang="zh-TW" b="0" i="1">
                        <a:latin typeface="Cambria Math" panose="02040503050406030204" pitchFamily="18" charset="0"/>
                      </a:rPr>
                      <m:t>,</m:t>
                    </m:r>
                    <m:sSub>
                      <m:sSubPr>
                        <m:ctrlPr>
                          <a:rPr lang="en-US" altLang="zh-TW" b="0" i="1">
                            <a:latin typeface="Cambria Math" panose="02040503050406030204" pitchFamily="18" charset="0"/>
                          </a:rPr>
                        </m:ctrlPr>
                      </m:sSubPr>
                      <m:e>
                        <m:r>
                          <a:rPr lang="en-US" altLang="zh-TW" b="0" i="1">
                            <a:latin typeface="Cambria Math" panose="02040503050406030204" pitchFamily="18" charset="0"/>
                          </a:rPr>
                          <m:t>𝑦</m:t>
                        </m:r>
                      </m:e>
                      <m:sub>
                        <m:r>
                          <a:rPr lang="en-US" altLang="zh-TW" b="0" i="1">
                            <a:latin typeface="Cambria Math" panose="02040503050406030204" pitchFamily="18" charset="0"/>
                          </a:rPr>
                          <m:t>1</m:t>
                        </m:r>
                      </m:sub>
                    </m:sSub>
                    <m:r>
                      <a:rPr lang="en-US" altLang="zh-TW" b="0" i="1">
                        <a:latin typeface="Cambria Math" panose="02040503050406030204" pitchFamily="18" charset="0"/>
                      </a:rPr>
                      <m:t>)</m:t>
                    </m:r>
                  </m:oMath>
                </a14:m>
                <a:r>
                  <a:rPr lang="en-US" altLang="zh-TW" dirty="0"/>
                  <a:t> in the first image and </a:t>
                </a:r>
                <a14:m>
                  <m:oMath xmlns:m="http://schemas.openxmlformats.org/officeDocument/2006/math">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b="0" i="1">
                            <a:latin typeface="Cambria Math" panose="02040503050406030204" pitchFamily="18" charset="0"/>
                          </a:rPr>
                          <m:t>2</m:t>
                        </m:r>
                      </m:sub>
                    </m:sSub>
                    <m:r>
                      <a:rPr lang="en-US" altLang="zh-TW" i="1">
                        <a:latin typeface="Cambria Math" panose="02040503050406030204" pitchFamily="18" charset="0"/>
                      </a:rPr>
                      <m:t>)</m:t>
                    </m:r>
                  </m:oMath>
                </a14:m>
                <a:r>
                  <a:rPr lang="en-US" altLang="zh-TW" dirty="0"/>
                  <a:t> in the second image. Then, the </a:t>
                </a:r>
                <a:r>
                  <a:rPr lang="en-US" altLang="zh-TW" dirty="0" err="1"/>
                  <a:t>Homography</a:t>
                </a:r>
                <a:r>
                  <a:rPr lang="en-US" altLang="zh-TW" dirty="0"/>
                  <a:t> </a:t>
                </a:r>
                <a14:m>
                  <m:oMath xmlns:m="http://schemas.openxmlformats.org/officeDocument/2006/math">
                    <m:r>
                      <a:rPr lang="en-US" altLang="zh-TW" b="1" i="1">
                        <a:latin typeface="Cambria Math" panose="02040503050406030204" pitchFamily="18" charset="0"/>
                      </a:rPr>
                      <m:t>𝑯</m:t>
                    </m:r>
                  </m:oMath>
                </a14:m>
                <a:r>
                  <a:rPr lang="en-US" altLang="zh-TW" dirty="0"/>
                  <a:t> maps them in the following way,</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sSub>
                                <m:sSubPr>
                                  <m:ctrlPr>
                                    <a:rPr lang="en-US" altLang="zh-TW" b="0" i="1">
                                      <a:latin typeface="Cambria Math" panose="02040503050406030204" pitchFamily="18" charset="0"/>
                                    </a:rPr>
                                  </m:ctrlPr>
                                </m:sSubPr>
                                <m:e>
                                  <m:r>
                                    <a:rPr lang="en-US" altLang="zh-TW" b="0" i="1">
                                      <a:latin typeface="Cambria Math" panose="02040503050406030204" pitchFamily="18" charset="0"/>
                                    </a:rPr>
                                    <m:t>𝑥</m:t>
                                  </m:r>
                                </m:e>
                                <m:sub>
                                  <m:r>
                                    <a:rPr lang="en-US" altLang="zh-TW" b="0" i="1">
                                      <a:latin typeface="Cambria Math" panose="02040503050406030204" pitchFamily="18" charset="0"/>
                                    </a:rPr>
                                    <m:t>1</m:t>
                                  </m:r>
                                </m:sub>
                              </m:sSub>
                            </m:e>
                            <m:e>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e>
                            <m:e>
                              <m:r>
                                <a:rPr lang="en-US" b="0" i="1">
                                  <a:latin typeface="Cambria Math" panose="02040503050406030204" pitchFamily="18" charset="0"/>
                                </a:rPr>
                                <m:t>1</m:t>
                              </m:r>
                            </m:e>
                          </m:eqArr>
                        </m:e>
                      </m:d>
                      <m:r>
                        <a:rPr lang="en-US" altLang="zh-TW" b="0" i="1">
                          <a:latin typeface="Cambria Math" panose="02040503050406030204" pitchFamily="18" charset="0"/>
                        </a:rPr>
                        <m:t>=</m:t>
                      </m:r>
                      <m:r>
                        <a:rPr lang="en-US" altLang="zh-TW" b="1" i="1">
                          <a:latin typeface="Cambria Math" panose="02040503050406030204" pitchFamily="18" charset="0"/>
                        </a:rPr>
                        <m:t>𝑯</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e>
                            <m:e>
                              <m:r>
                                <a:rPr lang="en-US" i="1">
                                  <a:latin typeface="Cambria Math" panose="02040503050406030204" pitchFamily="18" charset="0"/>
                                </a:rPr>
                                <m:t>1</m:t>
                              </m:r>
                            </m:e>
                          </m:eqArr>
                        </m:e>
                      </m:d>
                      <m:r>
                        <a:rPr lang="en-US" b="0"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3"/>
                                    <m:mcJc m:val="center"/>
                                  </m:mcPr>
                                </m:mc>
                              </m:mcs>
                              <m:ctrlPr>
                                <a:rPr lang="en-US" altLang="zh-TW" i="1">
                                  <a:latin typeface="Cambria Math" panose="02040503050406030204" pitchFamily="18" charset="0"/>
                                </a:rPr>
                              </m:ctrlPr>
                            </m:mPr>
                            <m:mr>
                              <m:e>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h</m:t>
                                    </m:r>
                                  </m:e>
                                  <m:sub>
                                    <m:r>
                                      <m:rPr>
                                        <m:brk m:alnAt="7"/>
                                      </m:rPr>
                                      <a:rPr lang="en-US" altLang="zh-TW" i="1">
                                        <a:latin typeface="Cambria Math" panose="02040503050406030204" pitchFamily="18" charset="0"/>
                                      </a:rPr>
                                      <m:t>1</m:t>
                                    </m:r>
                                    <m:r>
                                      <a:rPr lang="en-US" altLang="zh-TW" i="1">
                                        <a:latin typeface="Cambria Math" panose="02040503050406030204" pitchFamily="18" charset="0"/>
                                      </a:rPr>
                                      <m:t>1</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12</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13</m:t>
                                    </m:r>
                                  </m:sub>
                                </m:sSub>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21</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22</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23</m:t>
                                    </m:r>
                                  </m:sub>
                                </m:sSub>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31</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32</m:t>
                                    </m:r>
                                  </m:sub>
                                </m:sSub>
                              </m:e>
                              <m:e>
                                <m:sSub>
                                  <m:sSubPr>
                                    <m:ctrlPr>
                                      <a:rPr lang="en-US" altLang="zh-TW" i="1">
                                        <a:latin typeface="Cambria Math" panose="02040503050406030204" pitchFamily="18" charset="0"/>
                                      </a:rPr>
                                    </m:ctrlPr>
                                  </m:sSubPr>
                                  <m:e>
                                    <m:r>
                                      <a:rPr lang="en-US" altLang="zh-TW" i="1">
                                        <a:latin typeface="Cambria Math" panose="02040503050406030204" pitchFamily="18" charset="0"/>
                                      </a:rPr>
                                      <m:t>h</m:t>
                                    </m:r>
                                  </m:e>
                                  <m:sub>
                                    <m:r>
                                      <a:rPr lang="en-US" altLang="zh-TW" i="1">
                                        <a:latin typeface="Cambria Math" panose="02040503050406030204" pitchFamily="18" charset="0"/>
                                      </a:rPr>
                                      <m:t>33</m:t>
                                    </m:r>
                                  </m:sub>
                                </m:sSub>
                              </m:e>
                            </m:mr>
                          </m:m>
                        </m:e>
                      </m:d>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e>
                            <m:e>
                              <m:r>
                                <a:rPr lang="en-US" i="1">
                                  <a:latin typeface="Cambria Math" panose="02040503050406030204" pitchFamily="18" charset="0"/>
                                </a:rPr>
                                <m:t>1</m:t>
                              </m:r>
                            </m:e>
                          </m:eqArr>
                        </m:e>
                      </m:d>
                    </m:oMath>
                  </m:oMathPara>
                </a14:m>
                <a:endParaRPr lang="en-US" altLang="zh-TW" dirty="0"/>
              </a:p>
              <a:p>
                <a:pPr marL="0" indent="0">
                  <a:buNone/>
                </a:pPr>
                <a:endParaRPr lang="en-US" altLang="zh-TW" dirty="0"/>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997306" y="1304258"/>
                <a:ext cx="10197387" cy="4980064"/>
              </a:xfrm>
              <a:blipFill>
                <a:blip r:embed="rId2"/>
                <a:stretch>
                  <a:fillRect l="-996" t="-2036" r="-872"/>
                </a:stretch>
              </a:blipFill>
            </p:spPr>
            <p:txBody>
              <a:bodyPr/>
              <a:lstStyle/>
              <a:p>
                <a:r>
                  <a:rPr lang="en-US">
                    <a:noFill/>
                  </a:rPr>
                  <a:t> </a:t>
                </a:r>
              </a:p>
            </p:txBody>
          </p:sp>
        </mc:Fallback>
      </mc:AlternateContent>
      <p:sp>
        <p:nvSpPr>
          <p:cNvPr id="36"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5520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4 – </a:t>
            </a:r>
            <a:r>
              <a:rPr lang="en-US" sz="3600"/>
              <a:t>Random Sample Consensus(RANSAC)</a:t>
            </a:r>
            <a:r>
              <a:rPr lang="en-HK" sz="3600"/>
              <a:t> </a:t>
            </a:r>
            <a:endParaRPr lang="zh-TW" altLang="en-US" sz="3600"/>
          </a:p>
        </p:txBody>
      </p:sp>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a:bodyPr>
          <a:lstStyle/>
          <a:p>
            <a:r>
              <a:rPr lang="en-HK" altLang="zh-TW" dirty="0"/>
              <a:t>Target: Find the transformation matrix H (</a:t>
            </a:r>
            <a:r>
              <a:rPr lang="en-HK" altLang="zh-TW" dirty="0" err="1"/>
              <a:t>homography</a:t>
            </a:r>
            <a:r>
              <a:rPr lang="en-HK" altLang="zh-TW" dirty="0"/>
              <a:t>)</a:t>
            </a:r>
          </a:p>
          <a:p>
            <a:r>
              <a:rPr lang="en-HK" altLang="zh-TW" dirty="0"/>
              <a:t>Let</a:t>
            </a:r>
            <a:r>
              <a:rPr lang="en-US" altLang="zh-TW" dirty="0"/>
              <a:t>’s not match all features, but only those that have “similar enough” matches (Inliers). How can we do it?</a:t>
            </a:r>
          </a:p>
          <a:p>
            <a:pPr lvl="1"/>
            <a:r>
              <a:rPr lang="en-US" altLang="zh-TW" sz="2800" dirty="0"/>
              <a:t>SSD(patch1, patch2) &lt; threshold</a:t>
            </a:r>
          </a:p>
          <a:p>
            <a:pPr lvl="1"/>
            <a:r>
              <a:rPr lang="en-US" altLang="zh-TW" sz="2800" dirty="0"/>
              <a:t>Least square fit? Least square fit is to find</a:t>
            </a:r>
            <a:r>
              <a:rPr lang="zh-CN" altLang="en-US" sz="2800" dirty="0"/>
              <a:t> </a:t>
            </a:r>
            <a:r>
              <a:rPr lang="en-US" altLang="zh-CN" sz="2800" dirty="0"/>
              <a:t>an</a:t>
            </a:r>
            <a:r>
              <a:rPr lang="en-US" altLang="zh-TW" sz="2800" dirty="0"/>
              <a:t> “average” translation vector</a:t>
            </a:r>
          </a:p>
          <a:p>
            <a:r>
              <a:rPr lang="en-US" altLang="zh-TW" dirty="0"/>
              <a:t>How do we do about the bad matches (Outliers)?</a:t>
            </a:r>
          </a:p>
          <a:p>
            <a:r>
              <a:rPr lang="en-US" altLang="zh-TW" dirty="0"/>
              <a:t>Let’s look up at a simpler example: linear regression…</a:t>
            </a:r>
          </a:p>
          <a:p>
            <a:pPr marL="0" indent="0">
              <a:buNone/>
            </a:pPr>
            <a:endParaRPr lang="en-US" altLang="zh-TW" sz="2000" dirty="0"/>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382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p:txBody>
          <a:bodyPr/>
          <a:lstStyle/>
          <a:p>
            <a:r>
              <a:rPr lang="en-US" altLang="zh-TW" dirty="0"/>
              <a:t>Task 4 – </a:t>
            </a:r>
            <a:r>
              <a:rPr lang="en-US" dirty="0"/>
              <a:t>Random Sample Consensus(RANSAC)</a:t>
            </a:r>
            <a:r>
              <a:rPr lang="en-HK" dirty="0"/>
              <a:t> </a:t>
            </a:r>
            <a:endParaRPr lang="zh-TW" altLang="en-US" dirty="0"/>
          </a:p>
        </p:txBody>
      </p:sp>
      <p:grpSp>
        <p:nvGrpSpPr>
          <p:cNvPr id="18" name="Group 17">
            <a:extLst>
              <a:ext uri="{FF2B5EF4-FFF2-40B4-BE49-F238E27FC236}">
                <a16:creationId xmlns:a16="http://schemas.microsoft.com/office/drawing/2014/main" id="{7F31146F-FCC3-F549-9FB9-3A5F5A1DE7DC}"/>
              </a:ext>
            </a:extLst>
          </p:cNvPr>
          <p:cNvGrpSpPr/>
          <p:nvPr/>
        </p:nvGrpSpPr>
        <p:grpSpPr>
          <a:xfrm>
            <a:off x="1011153" y="1939626"/>
            <a:ext cx="7706226" cy="4808929"/>
            <a:chOff x="1011153" y="1939626"/>
            <a:chExt cx="7706226" cy="4808929"/>
          </a:xfrm>
        </p:grpSpPr>
        <p:pic>
          <p:nvPicPr>
            <p:cNvPr id="9" name="Picture 8" descr="A picture containing photo, different, colorful, sitting&#10;&#10;Description automatically generated">
              <a:extLst>
                <a:ext uri="{FF2B5EF4-FFF2-40B4-BE49-F238E27FC236}">
                  <a16:creationId xmlns:a16="http://schemas.microsoft.com/office/drawing/2014/main" id="{F6ABD08E-8C6B-8842-9605-E9CEEB258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357" y="4262631"/>
              <a:ext cx="2954836" cy="2485924"/>
            </a:xfrm>
            <a:prstGeom prst="rect">
              <a:avLst/>
            </a:prstGeom>
          </p:spPr>
        </p:pic>
        <p:pic>
          <p:nvPicPr>
            <p:cNvPr id="11" name="Picture 10" descr="A close up of a colorful background&#10;&#10;Description automatically generated">
              <a:extLst>
                <a:ext uri="{FF2B5EF4-FFF2-40B4-BE49-F238E27FC236}">
                  <a16:creationId xmlns:a16="http://schemas.microsoft.com/office/drawing/2014/main" id="{F4C791F1-61FF-B44E-B7B5-7D7D3165E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62631"/>
              <a:ext cx="2621379" cy="2485924"/>
            </a:xfrm>
            <a:prstGeom prst="rect">
              <a:avLst/>
            </a:prstGeom>
          </p:spPr>
        </p:pic>
        <p:pic>
          <p:nvPicPr>
            <p:cNvPr id="13" name="Picture 12" descr="A picture containing photo&#10;&#10;Description automatically generated">
              <a:extLst>
                <a:ext uri="{FF2B5EF4-FFF2-40B4-BE49-F238E27FC236}">
                  <a16:creationId xmlns:a16="http://schemas.microsoft.com/office/drawing/2014/main" id="{5254DF1E-47AB-5549-936B-9D8DD9475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153" y="1939626"/>
              <a:ext cx="4867656" cy="2323005"/>
            </a:xfrm>
            <a:prstGeom prst="rect">
              <a:avLst/>
            </a:prstGeom>
          </p:spPr>
        </p:pic>
      </p:grpSp>
      <p:sp>
        <p:nvSpPr>
          <p:cNvPr id="14" name="Right Arrow 13">
            <a:extLst>
              <a:ext uri="{FF2B5EF4-FFF2-40B4-BE49-F238E27FC236}">
                <a16:creationId xmlns:a16="http://schemas.microsoft.com/office/drawing/2014/main" id="{1F9C7F97-29A4-0B44-A21E-41F0D199EA97}"/>
              </a:ext>
            </a:extLst>
          </p:cNvPr>
          <p:cNvSpPr/>
          <p:nvPr/>
        </p:nvSpPr>
        <p:spPr>
          <a:xfrm>
            <a:off x="3300025" y="5276377"/>
            <a:ext cx="289912" cy="33590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7419476-D54C-8942-A8F7-C298672B334D}"/>
              </a:ext>
            </a:extLst>
          </p:cNvPr>
          <p:cNvSpPr txBox="1"/>
          <p:nvPr/>
        </p:nvSpPr>
        <p:spPr>
          <a:xfrm>
            <a:off x="1296050" y="4861319"/>
            <a:ext cx="2152465" cy="1200329"/>
          </a:xfrm>
          <a:prstGeom prst="rect">
            <a:avLst/>
          </a:prstGeom>
          <a:noFill/>
        </p:spPr>
        <p:txBody>
          <a:bodyPr wrap="square" rtlCol="0">
            <a:spAutoFit/>
          </a:bodyPr>
          <a:lstStyle/>
          <a:p>
            <a:r>
              <a:rPr lang="en-US" dirty="0"/>
              <a:t>Counting inliers</a:t>
            </a:r>
          </a:p>
          <a:p>
            <a:r>
              <a:rPr lang="en-US" dirty="0"/>
              <a:t>(Inliers: points that close enough to the line)</a:t>
            </a:r>
          </a:p>
        </p:txBody>
      </p:sp>
      <p:sp>
        <p:nvSpPr>
          <p:cNvPr id="17" name="TextBox 16">
            <a:extLst>
              <a:ext uri="{FF2B5EF4-FFF2-40B4-BE49-F238E27FC236}">
                <a16:creationId xmlns:a16="http://schemas.microsoft.com/office/drawing/2014/main" id="{4E706BFF-0413-7540-B9B4-83E1FE3BADF5}"/>
              </a:ext>
            </a:extLst>
          </p:cNvPr>
          <p:cNvSpPr txBox="1"/>
          <p:nvPr/>
        </p:nvSpPr>
        <p:spPr>
          <a:xfrm>
            <a:off x="8882743" y="4777273"/>
            <a:ext cx="2733869" cy="1200329"/>
          </a:xfrm>
          <a:prstGeom prst="rect">
            <a:avLst/>
          </a:prstGeom>
          <a:noFill/>
        </p:spPr>
        <p:txBody>
          <a:bodyPr wrap="square" rtlCol="0">
            <a:spAutoFit/>
          </a:bodyPr>
          <a:lstStyle/>
          <a:p>
            <a:r>
              <a:rPr lang="en-US" dirty="0"/>
              <a:t>Hypothesize-and-test:</a:t>
            </a:r>
          </a:p>
          <a:p>
            <a:pPr marL="285750" indent="-285750">
              <a:buFont typeface="Arial" panose="020B0604020202020204" pitchFamily="34" charset="0"/>
              <a:buChar char="•"/>
            </a:pPr>
            <a:r>
              <a:rPr lang="en-US" dirty="0"/>
              <a:t>Try out many lines, keep the best one</a:t>
            </a:r>
          </a:p>
          <a:p>
            <a:pPr marL="285750" indent="-285750">
              <a:buFont typeface="Arial" panose="020B0604020202020204" pitchFamily="34" charset="0"/>
              <a:buChar char="•"/>
            </a:pPr>
            <a:r>
              <a:rPr lang="en-US" dirty="0"/>
              <a:t>Which lines?</a:t>
            </a:r>
          </a:p>
        </p:txBody>
      </p:sp>
    </p:spTree>
    <p:extLst>
      <p:ext uri="{BB962C8B-B14F-4D97-AF65-F5344CB8AC3E}">
        <p14:creationId xmlns:p14="http://schemas.microsoft.com/office/powerpoint/2010/main" val="359007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4 – </a:t>
            </a:r>
            <a:r>
              <a:rPr lang="en-US" sz="3600"/>
              <a:t>Random Sample Consensus(RANSAC)</a:t>
            </a:r>
            <a:r>
              <a:rPr lang="en-HK" sz="3600"/>
              <a:t> </a:t>
            </a:r>
            <a:endParaRPr lang="zh-TW" altLang="en-US" sz="3600"/>
          </a:p>
        </p:txBody>
      </p:sp>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a:bodyPr>
          <a:lstStyle/>
          <a:p>
            <a:r>
              <a:rPr lang="en-US" altLang="zh-TW" dirty="0"/>
              <a:t>RANSAC</a:t>
            </a:r>
          </a:p>
          <a:p>
            <a:pPr lvl="1"/>
            <a:r>
              <a:rPr lang="en-US" altLang="zh-TW" sz="2800" dirty="0"/>
              <a:t>Idea: All the inliers will agree with each other on the translation vector; the (hopefully small) number of outliers will (hopefully) disagree with each other</a:t>
            </a:r>
          </a:p>
          <a:p>
            <a:pPr lvl="1"/>
            <a:r>
              <a:rPr lang="en-US" altLang="zh-TW" sz="2800" dirty="0"/>
              <a:t>Inlier threshold: relates to the amount of noise we expect in inliers</a:t>
            </a:r>
          </a:p>
          <a:p>
            <a:pPr lvl="1"/>
            <a:r>
              <a:rPr lang="en-US" altLang="zh-TW" sz="2800" dirty="0"/>
              <a:t>Number of rounds: relates to the percentage of outliers we expect and the probability of success we would like to guarantee.</a:t>
            </a:r>
          </a:p>
          <a:p>
            <a:pPr marL="0" indent="0">
              <a:buNone/>
            </a:pPr>
            <a:endParaRPr lang="en-US" altLang="zh-TW" sz="2000" dirty="0"/>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617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dirty="0"/>
              <a:t>Task 4 – </a:t>
            </a:r>
            <a:r>
              <a:rPr lang="en-US" sz="3600" dirty="0"/>
              <a:t>Random Sample Consensus(RANSAC)</a:t>
            </a:r>
            <a:r>
              <a:rPr lang="en-HK" sz="3600" dirty="0"/>
              <a:t> </a:t>
            </a:r>
            <a:endParaRPr lang="zh-TW" altLang="en-US" sz="36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a:bodyPr>
              <a:lstStyle/>
              <a:p>
                <a:r>
                  <a:rPr lang="en-US" altLang="zh-TW" dirty="0"/>
                  <a:t>RANSAC loop:</a:t>
                </a:r>
              </a:p>
              <a:p>
                <a:pPr marL="914400" lvl="1" indent="-457200">
                  <a:buFont typeface="+mj-lt"/>
                  <a:buAutoNum type="arabicPeriod"/>
                </a:pPr>
                <a:r>
                  <a:rPr lang="en-US" altLang="zh-TW" sz="2800" dirty="0"/>
                  <a:t>Select N feature pairs (at random);</a:t>
                </a:r>
              </a:p>
              <a:p>
                <a:pPr marL="914400" lvl="1" indent="-457200">
                  <a:buFont typeface="+mj-lt"/>
                  <a:buAutoNum type="arabicPeriod"/>
                </a:pPr>
                <a:r>
                  <a:rPr lang="en-US" altLang="zh-TW" sz="2800" dirty="0"/>
                  <a:t>Compute </a:t>
                </a:r>
                <a:r>
                  <a:rPr lang="en-US" altLang="zh-TW" sz="2800" dirty="0" err="1"/>
                  <a:t>homography</a:t>
                </a:r>
                <a:r>
                  <a:rPr lang="en-US" altLang="zh-TW" sz="2800" dirty="0"/>
                  <a:t> </a:t>
                </a:r>
                <a14:m>
                  <m:oMath xmlns:m="http://schemas.openxmlformats.org/officeDocument/2006/math">
                    <m:r>
                      <a:rPr lang="en-US" altLang="zh-TW" sz="2800" b="1" i="1">
                        <a:latin typeface="Cambria Math" panose="02040503050406030204" pitchFamily="18" charset="0"/>
                      </a:rPr>
                      <m:t>𝑯</m:t>
                    </m:r>
                  </m:oMath>
                </a14:m>
                <a:r>
                  <a:rPr lang="en-US" altLang="zh-TW" sz="2800" dirty="0"/>
                  <a:t>;</a:t>
                </a:r>
              </a:p>
              <a:p>
                <a:pPr marL="914400" lvl="1" indent="-457200">
                  <a:buFont typeface="+mj-lt"/>
                  <a:buAutoNum type="arabicPeriod"/>
                </a:pPr>
                <a:r>
                  <a:rPr lang="en-US" altLang="zh-TW" sz="2800" dirty="0"/>
                  <a:t>Count inliers where </a:t>
                </a:r>
                <a14:m>
                  <m:oMath xmlns:m="http://schemas.openxmlformats.org/officeDocument/2006/math">
                    <m:r>
                      <a:rPr lang="en-US" altLang="zh-TW" sz="2800" b="0" i="1">
                        <a:latin typeface="Cambria Math" panose="02040503050406030204" pitchFamily="18" charset="0"/>
                      </a:rPr>
                      <m:t>𝑆𝑆𝐷</m:t>
                    </m:r>
                    <m:d>
                      <m:dPr>
                        <m:ctrlPr>
                          <a:rPr lang="en-US" altLang="zh-TW" sz="2800" b="0" i="1">
                            <a:latin typeface="Cambria Math" panose="02040503050406030204" pitchFamily="18" charset="0"/>
                          </a:rPr>
                        </m:ctrlPr>
                      </m:dPr>
                      <m:e>
                        <m:sSubSup>
                          <m:sSubSupPr>
                            <m:ctrlPr>
                              <a:rPr lang="en-US" altLang="zh-TW" sz="2800" b="0" i="1">
                                <a:latin typeface="Cambria Math" panose="02040503050406030204" pitchFamily="18" charset="0"/>
                              </a:rPr>
                            </m:ctrlPr>
                          </m:sSubSupPr>
                          <m:e>
                            <m:r>
                              <a:rPr lang="en-US" altLang="zh-TW" sz="2800" b="0" i="1">
                                <a:latin typeface="Cambria Math" panose="02040503050406030204" pitchFamily="18" charset="0"/>
                              </a:rPr>
                              <m:t>𝑝</m:t>
                            </m:r>
                          </m:e>
                          <m:sub>
                            <m:r>
                              <a:rPr lang="en-US" altLang="zh-TW" sz="2800" b="0" i="1">
                                <a:latin typeface="Cambria Math" panose="02040503050406030204" pitchFamily="18" charset="0"/>
                              </a:rPr>
                              <m:t>𝑖</m:t>
                            </m:r>
                          </m:sub>
                          <m:sup>
                            <m:r>
                              <a:rPr lang="en-US" altLang="zh-TW" sz="2800" b="0" i="1">
                                <a:latin typeface="Cambria Math" panose="02040503050406030204" pitchFamily="18" charset="0"/>
                              </a:rPr>
                              <m:t>′</m:t>
                            </m:r>
                          </m:sup>
                        </m:sSubSup>
                        <m:r>
                          <a:rPr lang="en-US" altLang="zh-TW" sz="2800" b="0" i="1">
                            <a:latin typeface="Cambria Math" panose="02040503050406030204" pitchFamily="18" charset="0"/>
                          </a:rPr>
                          <m:t>,</m:t>
                        </m:r>
                        <m:r>
                          <a:rPr lang="en-US" altLang="zh-TW" sz="2800" b="1" i="1">
                            <a:latin typeface="Cambria Math" panose="02040503050406030204" pitchFamily="18" charset="0"/>
                          </a:rPr>
                          <m:t>𝑯</m:t>
                        </m:r>
                        <m:sSub>
                          <m:sSubPr>
                            <m:ctrlPr>
                              <a:rPr lang="en-US" altLang="zh-TW" sz="2800" b="0" i="1">
                                <a:latin typeface="Cambria Math" panose="02040503050406030204" pitchFamily="18" charset="0"/>
                              </a:rPr>
                            </m:ctrlPr>
                          </m:sSubPr>
                          <m:e>
                            <m:r>
                              <a:rPr lang="en-US" altLang="zh-TW" sz="2800" b="0" i="1">
                                <a:latin typeface="Cambria Math" panose="02040503050406030204" pitchFamily="18" charset="0"/>
                              </a:rPr>
                              <m:t>𝑝</m:t>
                            </m:r>
                          </m:e>
                          <m:sub>
                            <m:r>
                              <a:rPr lang="en-US" altLang="zh-TW" sz="2800" b="0" i="1">
                                <a:latin typeface="Cambria Math" panose="02040503050406030204" pitchFamily="18" charset="0"/>
                              </a:rPr>
                              <m:t>𝑖</m:t>
                            </m:r>
                          </m:sub>
                        </m:sSub>
                      </m:e>
                    </m:d>
                    <m:r>
                      <a:rPr lang="en-US" altLang="zh-TW" sz="2800" b="0" i="1">
                        <a:latin typeface="Cambria Math" panose="02040503050406030204" pitchFamily="18" charset="0"/>
                      </a:rPr>
                      <m:t>&lt;</m:t>
                    </m:r>
                    <m:r>
                      <a:rPr lang="en-US" altLang="zh-TW" sz="2800" b="0" i="1">
                        <a:latin typeface="Cambria Math" panose="02040503050406030204" pitchFamily="18" charset="0"/>
                        <a:ea typeface="Cambria Math" panose="02040503050406030204" pitchFamily="18" charset="0"/>
                      </a:rPr>
                      <m:t>𝜀</m:t>
                    </m:r>
                  </m:oMath>
                </a14:m>
                <a:r>
                  <a:rPr lang="en-US" altLang="zh-TW" sz="2800" dirty="0"/>
                  <a:t>;</a:t>
                </a:r>
              </a:p>
              <a:p>
                <a:pPr marL="914400" lvl="1" indent="-457200">
                  <a:buFont typeface="+mj-lt"/>
                  <a:buAutoNum type="arabicPeriod"/>
                </a:pPr>
                <a:r>
                  <a:rPr lang="en-US" altLang="zh-TW" sz="2800" dirty="0"/>
                  <a:t>Keep largest set of inliers;</a:t>
                </a:r>
              </a:p>
              <a:p>
                <a:pPr marL="914400" lvl="1" indent="-457200">
                  <a:buFont typeface="+mj-lt"/>
                  <a:buAutoNum type="arabicPeriod"/>
                </a:pPr>
                <a:r>
                  <a:rPr lang="en-US" altLang="zh-TW" sz="2800" dirty="0"/>
                  <a:t>Re-compute </a:t>
                </a:r>
                <a14:m>
                  <m:oMath xmlns:m="http://schemas.openxmlformats.org/officeDocument/2006/math">
                    <m:r>
                      <a:rPr lang="en-US" altLang="zh-TW" sz="2800" b="1" i="1">
                        <a:latin typeface="Cambria Math" panose="02040503050406030204" pitchFamily="18" charset="0"/>
                      </a:rPr>
                      <m:t>𝑯</m:t>
                    </m:r>
                  </m:oMath>
                </a14:m>
                <a:r>
                  <a:rPr lang="en-US" altLang="zh-TW" sz="2800" dirty="0"/>
                  <a:t> by estimating on all of inliers (least square fit).</a:t>
                </a:r>
              </a:p>
              <a:p>
                <a:pPr marL="0" indent="0">
                  <a:buNone/>
                </a:pPr>
                <a:endParaRPr lang="en-US" altLang="zh-TW" dirty="0"/>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931" t="-2017"/>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urved Right Arrow 3">
            <a:extLst>
              <a:ext uri="{FF2B5EF4-FFF2-40B4-BE49-F238E27FC236}">
                <a16:creationId xmlns:a16="http://schemas.microsoft.com/office/drawing/2014/main" id="{9DB3DF0D-491D-5243-82B8-277828119343}"/>
              </a:ext>
            </a:extLst>
          </p:cNvPr>
          <p:cNvSpPr/>
          <p:nvPr/>
        </p:nvSpPr>
        <p:spPr>
          <a:xfrm rot="10800000" flipH="1">
            <a:off x="670705" y="2367343"/>
            <a:ext cx="429209" cy="138093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847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4 – </a:t>
            </a:r>
            <a:r>
              <a:rPr lang="en-US" sz="3600"/>
              <a:t>Random Sample Consensus(RANSAC)</a:t>
            </a:r>
            <a:r>
              <a:rPr lang="en-HK" sz="3600"/>
              <a:t> </a:t>
            </a:r>
            <a:endParaRPr lang="zh-TW" altLang="en-US" sz="360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fontScale="85000" lnSpcReduction="20000"/>
              </a:bodyPr>
              <a:lstStyle/>
              <a:p>
                <a:r>
                  <a:rPr lang="en-US" altLang="zh-TW" dirty="0"/>
                  <a:t>Inhomogeneous solution (force the last element of </a:t>
                </a:r>
                <a14:m>
                  <m:oMath xmlns:m="http://schemas.openxmlformats.org/officeDocument/2006/math">
                    <m:r>
                      <a:rPr lang="en-US" altLang="zh-TW" b="1" i="1">
                        <a:latin typeface="Cambria Math" panose="02040503050406030204" pitchFamily="18" charset="0"/>
                      </a:rPr>
                      <m:t>𝑯</m:t>
                    </m:r>
                  </m:oMath>
                </a14:m>
                <a:r>
                  <a:rPr lang="en-US" altLang="zh-TW" dirty="0"/>
                  <a:t> to be 1):</a:t>
                </a:r>
                <a14:m>
                  <m:oMath xmlns:m="http://schemas.openxmlformats.org/officeDocument/2006/math">
                    <m:r>
                      <a:rPr lang="en-US" altLang="zh-TW">
                        <a:latin typeface="Cambria Math" panose="02040503050406030204" pitchFamily="18" charset="0"/>
                      </a:rPr>
                      <m:t> </m:t>
                    </m:r>
                    <m:r>
                      <a:rPr lang="en-US" altLang="zh-TW" b="1" i="1">
                        <a:latin typeface="Cambria Math" panose="02040503050406030204" pitchFamily="18" charset="0"/>
                      </a:rPr>
                      <m:t>𝑨</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r>
                      <a:rPr lang="en-US" altLang="zh-TW" b="1" i="1">
                        <a:latin typeface="Cambria Math" panose="02040503050406030204" pitchFamily="18" charset="0"/>
                      </a:rPr>
                      <m:t>=</m:t>
                    </m:r>
                    <m:r>
                      <a:rPr lang="en-US" altLang="zh-TW" b="1" i="1">
                        <a:latin typeface="Cambria Math" panose="02040503050406030204" pitchFamily="18" charset="0"/>
                      </a:rPr>
                      <m:t>𝑻</m:t>
                    </m:r>
                  </m:oMath>
                </a14:m>
                <a:endParaRPr lang="en-US" altLang="zh-TW" dirty="0"/>
              </a:p>
              <a:p>
                <a:r>
                  <a:rPr lang="en-US" altLang="zh-TW" dirty="0"/>
                  <a:t>Define </a:t>
                </a:r>
                <a14:m>
                  <m:oMath xmlns:m="http://schemas.openxmlformats.org/officeDocument/2006/math">
                    <m:r>
                      <a:rPr lang="en-US" altLang="zh-TW" b="1" i="1">
                        <a:latin typeface="Cambria Math" panose="02040503050406030204" pitchFamily="18" charset="0"/>
                      </a:rPr>
                      <m:t>𝑨</m:t>
                    </m:r>
                  </m:oMath>
                </a14:m>
                <a:r>
                  <a:rPr lang="en-US" altLang="zh-TW" dirty="0"/>
                  <a:t> as follows,</a:t>
                </a:r>
              </a:p>
              <a:p>
                <a:pPr lvl="1"/>
                <a:r>
                  <a:rPr lang="en-US" altLang="zh-TW" dirty="0"/>
                  <a:t>Let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m:t>
                    </m:r>
                    <m:m>
                      <m:mPr>
                        <m:mcs>
                          <m:mc>
                            <m:mcPr>
                              <m:count m:val="2"/>
                              <m:mcJc m:val="center"/>
                            </m:mcPr>
                          </m:mc>
                        </m:mcs>
                        <m:ctrlPr>
                          <a:rPr lang="en-US" altLang="zh-TW" i="1">
                            <a:latin typeface="Cambria Math" panose="02040503050406030204" pitchFamily="18" charset="0"/>
                          </a:rPr>
                        </m:ctrlPr>
                      </m:mPr>
                      <m:mr>
                        <m:e>
                          <m:m>
                            <m:mPr>
                              <m:mcs>
                                <m:mc>
                                  <m:mcPr>
                                    <m:count m:val="2"/>
                                    <m:mcJc m:val="center"/>
                                  </m:mcPr>
                                </m:mc>
                              </m:mcs>
                              <m:ctrlPr>
                                <a:rPr lang="en-US" altLang="zh-TW" i="1">
                                  <a:latin typeface="Cambria Math" panose="02040503050406030204" pitchFamily="18" charset="0"/>
                                </a:rPr>
                              </m:ctrlPr>
                            </m:mPr>
                            <m:mr>
                              <m:e>
                                <m:m>
                                  <m:mPr>
                                    <m:mcs>
                                      <m:mc>
                                        <m:mcPr>
                                          <m:count m:val="2"/>
                                          <m:mcJc m:val="center"/>
                                        </m:mcPr>
                                      </m:mc>
                                    </m:mcs>
                                    <m:ctrlPr>
                                      <a:rPr lang="en-US" altLang="zh-TW" i="1">
                                        <a:latin typeface="Cambria Math" panose="02040503050406030204" pitchFamily="18" charset="0"/>
                                      </a:rPr>
                                    </m:ctrlPr>
                                  </m:mPr>
                                  <m:mr>
                                    <m:e>
                                      <m:m>
                                        <m:mPr>
                                          <m:mcs>
                                            <m:mc>
                                              <m:mcPr>
                                                <m:count m:val="1"/>
                                                <m:mcJc m:val="center"/>
                                              </m:mcPr>
                                            </m:mc>
                                          </m:mcs>
                                          <m:ctrlPr>
                                            <a:rPr lang="en-US" altLang="zh-TW" i="1">
                                              <a:latin typeface="Cambria Math" panose="02040503050406030204" pitchFamily="18" charset="0"/>
                                            </a:rPr>
                                          </m:ctrlPr>
                                        </m:mP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e>
                                        </m:mr>
                                        <m:mr>
                                          <m:e>
                                            <m:r>
                                              <a:rPr lang="en-US" altLang="zh-TW" i="1">
                                                <a:latin typeface="Cambria Math" panose="02040503050406030204" pitchFamily="18" charset="0"/>
                                              </a:rPr>
                                              <m:t>0</m:t>
                                            </m:r>
                                          </m:e>
                                        </m:mr>
                                      </m:m>
                                    </m:e>
                                    <m:e>
                                      <m:m>
                                        <m:mPr>
                                          <m:mcs>
                                            <m:mc>
                                              <m:mcPr>
                                                <m:count m:val="1"/>
                                                <m:mcJc m:val="center"/>
                                              </m:mcPr>
                                            </m:mc>
                                          </m:mcs>
                                          <m:ctrlPr>
                                            <a:rPr lang="en-US" altLang="zh-TW" i="1">
                                              <a:latin typeface="Cambria Math" panose="02040503050406030204" pitchFamily="18" charset="0"/>
                                            </a:rPr>
                                          </m:ctrlPr>
                                        </m:mPr>
                                        <m:mr>
                                          <m:e>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𝑦</m:t>
                                                </m:r>
                                              </m:e>
                                              <m:sub>
                                                <m:r>
                                                  <m:rPr>
                                                    <m:brk m:alnAt="7"/>
                                                  </m:rPr>
                                                  <a:rPr lang="en-US" altLang="zh-TW" i="1">
                                                    <a:latin typeface="Cambria Math" panose="02040503050406030204" pitchFamily="18" charset="0"/>
                                                  </a:rPr>
                                                  <m:t>𝑖</m:t>
                                                </m:r>
                                              </m:sub>
                                            </m:sSub>
                                          </m:e>
                                        </m:mr>
                                        <m:mr>
                                          <m:e>
                                            <m:r>
                                              <a:rPr lang="en-US" altLang="zh-TW" i="1">
                                                <a:latin typeface="Cambria Math" panose="02040503050406030204" pitchFamily="18" charset="0"/>
                                              </a:rPr>
                                              <m:t>0</m:t>
                                            </m:r>
                                          </m:e>
                                        </m:mr>
                                      </m:m>
                                    </m:e>
                                  </m:mr>
                                </m:m>
                              </m:e>
                              <m:e>
                                <m:m>
                                  <m:mPr>
                                    <m:mcs>
                                      <m:mc>
                                        <m:mcPr>
                                          <m:count m:val="2"/>
                                          <m:mcJc m:val="center"/>
                                        </m:mcPr>
                                      </m:mc>
                                    </m:mcs>
                                    <m:ctrlPr>
                                      <a:rPr lang="en-US" altLang="zh-TW" i="1">
                                        <a:latin typeface="Cambria Math" panose="02040503050406030204" pitchFamily="18" charset="0"/>
                                      </a:rPr>
                                    </m:ctrlPr>
                                  </m:mPr>
                                  <m:m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1</m:t>
                                            </m:r>
                                          </m:e>
                                        </m:mr>
                                        <m:mr>
                                          <m:e>
                                            <m:r>
                                              <a:rPr lang="en-US" altLang="zh-TW" i="1">
                                                <a:latin typeface="Cambria Math" panose="02040503050406030204" pitchFamily="18" charset="0"/>
                                              </a:rPr>
                                              <m:t>0</m:t>
                                            </m:r>
                                          </m:e>
                                        </m:mr>
                                      </m:m>
                                    </m:e>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0</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e>
                                        </m:mr>
                                      </m:m>
                                    </m:e>
                                  </m:mr>
                                </m:m>
                              </m:e>
                            </m:mr>
                          </m:m>
                        </m:e>
                        <m:e>
                          <m:m>
                            <m:mPr>
                              <m:mcs>
                                <m:mc>
                                  <m:mcPr>
                                    <m:count m:val="2"/>
                                    <m:mcJc m:val="center"/>
                                  </m:mcPr>
                                </m:mc>
                              </m:mcs>
                              <m:ctrlPr>
                                <a:rPr lang="en-US" altLang="zh-TW" i="1">
                                  <a:latin typeface="Cambria Math" panose="02040503050406030204" pitchFamily="18" charset="0"/>
                                </a:rPr>
                              </m:ctrlPr>
                            </m:mPr>
                            <m:mr>
                              <m:e>
                                <m:m>
                                  <m:mPr>
                                    <m:mcs>
                                      <m:mc>
                                        <m:mcPr>
                                          <m:count m:val="2"/>
                                          <m:mcJc m:val="center"/>
                                        </m:mcPr>
                                      </m:mc>
                                    </m:mcs>
                                    <m:ctrlPr>
                                      <a:rPr lang="en-US" altLang="zh-TW" i="1">
                                        <a:latin typeface="Cambria Math" panose="02040503050406030204" pitchFamily="18" charset="0"/>
                                      </a:rPr>
                                    </m:ctrlPr>
                                  </m:mPr>
                                  <m:m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0</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e>
                                        </m:mr>
                                      </m:m>
                                    </m:e>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0</m:t>
                                            </m:r>
                                          </m:e>
                                        </m:mr>
                                        <m:mr>
                                          <m:e>
                                            <m:r>
                                              <a:rPr lang="en-US" altLang="zh-TW" i="1">
                                                <a:latin typeface="Cambria Math" panose="02040503050406030204" pitchFamily="18" charset="0"/>
                                              </a:rPr>
                                              <m:t>1</m:t>
                                            </m:r>
                                          </m:e>
                                        </m:mr>
                                      </m:m>
                                    </m:e>
                                  </m:mr>
                                </m:m>
                              </m:e>
                              <m:e>
                                <m:m>
                                  <m:mPr>
                                    <m:mcs>
                                      <m:mc>
                                        <m:mcPr>
                                          <m:count m:val="2"/>
                                          <m:mcJc m:val="center"/>
                                        </m:mcPr>
                                      </m:mc>
                                    </m:mcs>
                                    <m:ctrlPr>
                                      <a:rPr lang="en-US" altLang="zh-TW" i="1">
                                        <a:latin typeface="Cambria Math" panose="02040503050406030204" pitchFamily="18" charset="0"/>
                                      </a:rPr>
                                    </m:ctrlPr>
                                  </m:mPr>
                                  <m:mr>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m:rPr>
                                                    <m:brk m:alnAt="7"/>
                                                  </m:rPr>
                                                  <a:rPr lang="en-US" altLang="zh-TW" i="1">
                                                    <a:latin typeface="Cambria Math" panose="02040503050406030204" pitchFamily="18" charset="0"/>
                                                  </a:rPr>
                                                  <m:t>𝑥</m:t>
                                                </m:r>
                                              </m:e>
                                              <m:sub>
                                                <m:r>
                                                  <m:rPr>
                                                    <m:brk m:alnAt="7"/>
                                                  </m:rPr>
                                                  <a:rPr lang="en-US" altLang="zh-TW" i="1">
                                                    <a:latin typeface="Cambria Math" panose="02040503050406030204" pitchFamily="18" charset="0"/>
                                                  </a:rPr>
                                                  <m:t>𝑖</m:t>
                                                </m:r>
                                              </m:sub>
                                              <m:sup>
                                                <m:r>
                                                  <a:rPr lang="en-US" altLang="zh-TW" i="1">
                                                    <a:latin typeface="Cambria Math" panose="02040503050406030204" pitchFamily="18" charset="0"/>
                                                  </a:rPr>
                                                  <m:t>′</m:t>
                                                </m:r>
                                              </m:sup>
                                            </m:sSubSup>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𝑥</m:t>
                                                </m:r>
                                              </m:e>
                                              <m:sub>
                                                <m:r>
                                                  <m:rPr>
                                                    <m:brk m:alnAt="7"/>
                                                  </m:rPr>
                                                  <a:rPr lang="en-US" altLang="zh-TW" i="1">
                                                    <a:latin typeface="Cambria Math" panose="02040503050406030204" pitchFamily="18" charset="0"/>
                                                  </a:rPr>
                                                  <m:t>𝑖</m:t>
                                                </m:r>
                                              </m:sub>
                                            </m:sSub>
                                          </m:e>
                                        </m:mr>
                                        <m:m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e>
                                        </m:mr>
                                      </m:m>
                                    </m:e>
                                    <m:e>
                                      <m:m>
                                        <m:mPr>
                                          <m:mcs>
                                            <m:mc>
                                              <m:mcPr>
                                                <m:count m:val="1"/>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m:rPr>
                                                    <m:brk m:alnAt="7"/>
                                                  </m:rPr>
                                                  <a:rPr lang="en-US" altLang="zh-TW" i="1">
                                                    <a:latin typeface="Cambria Math" panose="02040503050406030204" pitchFamily="18" charset="0"/>
                                                  </a:rPr>
                                                  <m:t>𝑥</m:t>
                                                </m:r>
                                              </m:e>
                                              <m:sub>
                                                <m:r>
                                                  <m:rPr>
                                                    <m:brk m:alnAt="7"/>
                                                  </m:rPr>
                                                  <a:rPr lang="en-US" altLang="zh-TW" i="1">
                                                    <a:latin typeface="Cambria Math" panose="02040503050406030204" pitchFamily="18" charset="0"/>
                                                  </a:rPr>
                                                  <m:t>𝑖</m:t>
                                                </m:r>
                                              </m:sub>
                                              <m:sup>
                                                <m:r>
                                                  <a:rPr lang="en-US" altLang="zh-TW" i="1">
                                                    <a:latin typeface="Cambria Math" panose="02040503050406030204" pitchFamily="18" charset="0"/>
                                                  </a:rPr>
                                                  <m:t>′</m:t>
                                                </m:r>
                                              </m:sup>
                                            </m:sSubSup>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𝑦</m:t>
                                                </m:r>
                                              </m:e>
                                              <m:sub>
                                                <m:r>
                                                  <m:rPr>
                                                    <m:brk m:alnAt="7"/>
                                                  </m:rPr>
                                                  <a:rPr lang="en-US" altLang="zh-TW" i="1">
                                                    <a:latin typeface="Cambria Math" panose="02040503050406030204" pitchFamily="18" charset="0"/>
                                                  </a:rPr>
                                                  <m:t>𝑖</m:t>
                                                </m:r>
                                              </m:sub>
                                            </m:sSub>
                                          </m:e>
                                        </m:mr>
                                        <m:mr>
                                          <m:e>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e>
                                        </m:mr>
                                      </m:m>
                                    </m:e>
                                  </m:mr>
                                </m:m>
                              </m:e>
                            </m:mr>
                          </m:m>
                        </m:e>
                      </m:mr>
                    </m:m>
                    <m:r>
                      <a:rPr lang="en-US" altLang="zh-TW" i="1">
                        <a:latin typeface="Cambria Math" panose="02040503050406030204" pitchFamily="18" charset="0"/>
                      </a:rPr>
                      <m:t>]</m:t>
                    </m:r>
                  </m:oMath>
                </a14:m>
                <a:r>
                  <a:rPr lang="en-US" altLang="zh-TW" dirty="0"/>
                  <a:t>, where </a:t>
                </a:r>
                <a14:m>
                  <m:oMath xmlns:m="http://schemas.openxmlformats.org/officeDocument/2006/math">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r>
                      <a:rPr lang="en-US" altLang="zh-TW" i="1">
                        <a:latin typeface="Cambria Math" panose="02040503050406030204" pitchFamily="18" charset="0"/>
                      </a:rPr>
                      <m:t>,1)</m:t>
                    </m:r>
                  </m:oMath>
                </a14:m>
                <a:r>
                  <a:rPr lang="en-US" altLang="zh-TW" dirty="0"/>
                  <a:t> and </a:t>
                </a:r>
                <a14:m>
                  <m:oMath xmlns:m="http://schemas.openxmlformats.org/officeDocument/2006/math">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𝑥</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r>
                      <a:rPr lang="en-US" altLang="zh-TW" i="1">
                        <a:latin typeface="Cambria Math" panose="02040503050406030204" pitchFamily="18" charset="0"/>
                      </a:rPr>
                      <m:t>,1)</m:t>
                    </m:r>
                  </m:oMath>
                </a14:m>
                <a:r>
                  <a:rPr lang="en-US" altLang="zh-TW" dirty="0"/>
                  <a:t> is a pair of  corner points in image A and image B;</a:t>
                </a:r>
              </a:p>
              <a:p>
                <a:pPr lvl="1"/>
                <a14:m>
                  <m:oMath xmlns:m="http://schemas.openxmlformats.org/officeDocument/2006/math">
                    <m:r>
                      <a:rPr lang="en-US" altLang="zh-TW" b="1" i="1">
                        <a:latin typeface="Cambria Math" panose="02040503050406030204" pitchFamily="18" charset="0"/>
                      </a:rPr>
                      <m:t>𝑨</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𝐴</m:t>
                                  </m:r>
                                </m:e>
                                <m:sub>
                                  <m:r>
                                    <m:rPr>
                                      <m:brk m:alnAt="7"/>
                                    </m:rPr>
                                    <a:rPr lang="en-US" altLang="zh-TW" i="1">
                                      <a:latin typeface="Cambria Math" panose="02040503050406030204" pitchFamily="18" charset="0"/>
                                    </a:rPr>
                                    <m:t>1</m:t>
                                  </m:r>
                                </m:sub>
                              </m:sSub>
                            </m:e>
                          </m:mr>
                          <m:mr>
                            <m:e>
                              <m:r>
                                <a:rPr lang="en-US" altLang="zh-TW" i="1">
                                  <a:latin typeface="Cambria Math" panose="02040503050406030204" pitchFamily="18" charset="0"/>
                                </a:rPr>
                                <m:t>⋮</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𝑁</m:t>
                                  </m:r>
                                </m:sub>
                              </m:sSub>
                            </m:e>
                          </m:mr>
                        </m:m>
                      </m:e>
                    </m:d>
                  </m:oMath>
                </a14:m>
                <a:r>
                  <a:rPr lang="en-US" altLang="zh-TW" dirty="0"/>
                  <a:t>, which is a </a:t>
                </a:r>
                <a14:m>
                  <m:oMath xmlns:m="http://schemas.openxmlformats.org/officeDocument/2006/math">
                    <m:r>
                      <a:rPr lang="en-US" altLang="zh-TW" i="1">
                        <a:latin typeface="Cambria Math" panose="02040503050406030204" pitchFamily="18" charset="0"/>
                      </a:rPr>
                      <m:t>2</m:t>
                    </m:r>
                    <m:r>
                      <a:rPr lang="en-US" altLang="zh-TW" i="1">
                        <a:latin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×8</m:t>
                    </m:r>
                  </m:oMath>
                </a14:m>
                <a:r>
                  <a:rPr lang="en-US" altLang="zh-TW" dirty="0"/>
                  <a:t> matrix, N is the number of feature pairs we select;</a:t>
                </a:r>
              </a:p>
              <a:p>
                <a:pPr marL="457200" lvl="1" indent="0">
                  <a:buNone/>
                </a:pPr>
                <a:endParaRPr lang="en-US" altLang="zh-TW" dirty="0"/>
              </a:p>
              <a:p>
                <a:r>
                  <a:rPr lang="en-US" altLang="zh-TW" dirty="0">
                    <a:latin typeface="Cambria Math" panose="02040503050406030204" pitchFamily="18" charset="0"/>
                  </a:rPr>
                  <a:t>Define </a:t>
                </a:r>
                <a14:m>
                  <m:oMath xmlns:m="http://schemas.openxmlformats.org/officeDocument/2006/math">
                    <m:r>
                      <a:rPr lang="en-US" altLang="zh-TW" b="1" i="1">
                        <a:latin typeface="Cambria Math" panose="02040503050406030204" pitchFamily="18" charset="0"/>
                      </a:rPr>
                      <m:t>𝑻</m:t>
                    </m:r>
                  </m:oMath>
                </a14:m>
                <a:r>
                  <a:rPr lang="en-US" altLang="zh-TW" b="1" dirty="0">
                    <a:latin typeface="Cambria Math" panose="02040503050406030204" pitchFamily="18" charset="0"/>
                  </a:rPr>
                  <a:t> </a:t>
                </a:r>
                <a:r>
                  <a:rPr lang="en-US" altLang="zh-TW" dirty="0">
                    <a:latin typeface="Cambria Math" panose="02040503050406030204" pitchFamily="18" charset="0"/>
                  </a:rPr>
                  <a:t>as follow,</a:t>
                </a:r>
              </a:p>
              <a:p>
                <a:pPr lvl="1"/>
                <a:r>
                  <a:rPr lang="en-US" altLang="zh-TW" dirty="0">
                    <a:latin typeface="Cambria Math" panose="02040503050406030204" pitchFamily="18" charset="0"/>
                  </a:rPr>
                  <a:t>Let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𝑇</m:t>
                        </m:r>
                      </m:e>
                      <m:sub>
                        <m:r>
                          <a:rPr lang="en-US" altLang="zh-TW" i="1">
                            <a:latin typeface="Cambria Math" panose="02040503050406030204" pitchFamily="18" charset="0"/>
                          </a:rPr>
                          <m:t>𝑖</m:t>
                        </m:r>
                      </m:sub>
                    </m:sSub>
                    <m:r>
                      <a:rPr lang="en-US" altLang="zh-TW" i="1">
                        <a:latin typeface="Cambria Math" panose="02040503050406030204" pitchFamily="18" charset="0"/>
                      </a:rPr>
                      <m:t>=</m:t>
                    </m:r>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𝑥</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r>
                              <a:rPr lang="en-US" altLang="zh-TW" i="1">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e>
                        </m:d>
                      </m:e>
                      <m:sup>
                        <m:r>
                          <a:rPr lang="en-US" altLang="zh-TW" i="1">
                            <a:latin typeface="Cambria Math" panose="02040503050406030204" pitchFamily="18" charset="0"/>
                          </a:rPr>
                          <m:t>𝑇</m:t>
                        </m:r>
                      </m:sup>
                    </m:sSup>
                  </m:oMath>
                </a14:m>
                <a:r>
                  <a:rPr lang="en-US" altLang="zh-TW" dirty="0">
                    <a:latin typeface="Cambria Math" panose="02040503050406030204" pitchFamily="18" charset="0"/>
                  </a:rPr>
                  <a:t>, then </a:t>
                </a:r>
                <a14:m>
                  <m:oMath xmlns:m="http://schemas.openxmlformats.org/officeDocument/2006/math">
                    <m:r>
                      <a:rPr lang="en-US" altLang="zh-TW" b="1" i="1">
                        <a:latin typeface="Cambria Math" panose="02040503050406030204" pitchFamily="18" charset="0"/>
                      </a:rPr>
                      <m:t>𝑻</m:t>
                    </m:r>
                    <m:r>
                      <a:rPr lang="en-US" altLang="zh-TW" i="1">
                        <a:latin typeface="Cambria Math" panose="02040503050406030204" pitchFamily="18" charset="0"/>
                      </a:rPr>
                      <m:t>=</m:t>
                    </m:r>
                  </m:oMath>
                </a14:m>
                <a:r>
                  <a:rPr lang="en-US" altLang="zh-TW" dirty="0"/>
                  <a:t> </a:t>
                </a:r>
                <a14:m>
                  <m:oMath xmlns:m="http://schemas.openxmlformats.org/officeDocument/2006/math">
                    <m:d>
                      <m:dPr>
                        <m:begChr m:val="["/>
                        <m:endChr m:val="]"/>
                        <m:ctrlPr>
                          <a:rPr lang="en-US" altLang="zh-TW" i="1">
                            <a:latin typeface="Cambria Math" panose="02040503050406030204" pitchFamily="18" charset="0"/>
                          </a:rPr>
                        </m:ctrlPr>
                      </m:dPr>
                      <m:e>
                        <m:m>
                          <m:mPr>
                            <m:mcs>
                              <m:mc>
                                <m:mcPr>
                                  <m:count m:val="1"/>
                                  <m:mcJc m:val="center"/>
                                </m:mcPr>
                              </m:mc>
                            </m:mcs>
                            <m:ctrlPr>
                              <a:rPr lang="en-US" altLang="zh-TW" i="1">
                                <a:latin typeface="Cambria Math" panose="02040503050406030204" pitchFamily="18" charset="0"/>
                              </a:rPr>
                            </m:ctrlPr>
                          </m:mP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𝑇</m:t>
                                  </m:r>
                                </m:e>
                                <m:sub>
                                  <m:r>
                                    <m:rPr>
                                      <m:brk m:alnAt="7"/>
                                    </m:rPr>
                                    <a:rPr lang="en-US" altLang="zh-TW" i="1">
                                      <a:latin typeface="Cambria Math" panose="02040503050406030204" pitchFamily="18" charset="0"/>
                                    </a:rPr>
                                    <m:t>1</m:t>
                                  </m:r>
                                </m:sub>
                              </m:sSub>
                            </m:e>
                          </m:mr>
                          <m:mr>
                            <m:e>
                              <m:r>
                                <a:rPr lang="en-US" altLang="zh-TW" i="1">
                                  <a:latin typeface="Cambria Math" panose="02040503050406030204" pitchFamily="18" charset="0"/>
                                </a:rPr>
                                <m:t>⋮</m:t>
                              </m:r>
                            </m:e>
                          </m:mr>
                          <m:mr>
                            <m:e>
                              <m:sSub>
                                <m:sSubPr>
                                  <m:ctrlPr>
                                    <a:rPr lang="en-US" altLang="zh-TW" i="1">
                                      <a:latin typeface="Cambria Math" panose="02040503050406030204" pitchFamily="18" charset="0"/>
                                    </a:rPr>
                                  </m:ctrlPr>
                                </m:sSubPr>
                                <m:e>
                                  <m:r>
                                    <a:rPr lang="en-US" altLang="zh-TW" i="1">
                                      <a:latin typeface="Cambria Math" panose="02040503050406030204" pitchFamily="18" charset="0"/>
                                    </a:rPr>
                                    <m:t>𝑇</m:t>
                                  </m:r>
                                </m:e>
                                <m:sub>
                                  <m:r>
                                    <a:rPr lang="en-US" altLang="zh-TW" i="1">
                                      <a:latin typeface="Cambria Math" panose="02040503050406030204" pitchFamily="18" charset="0"/>
                                    </a:rPr>
                                    <m:t>𝑁</m:t>
                                  </m:r>
                                </m:sub>
                              </m:sSub>
                            </m:e>
                          </m:mr>
                        </m:m>
                      </m:e>
                    </m:d>
                  </m:oMath>
                </a14:m>
                <a:r>
                  <a:rPr lang="en-US" altLang="zh-TW" dirty="0">
                    <a:latin typeface="Cambria Math" panose="02040503050406030204" pitchFamily="18" charset="0"/>
                  </a:rPr>
                  <a:t>, which is a</a:t>
                </a:r>
                <a:r>
                  <a:rPr lang="en-US" altLang="zh-TW" dirty="0"/>
                  <a:t> </a:t>
                </a:r>
                <a14:m>
                  <m:oMath xmlns:m="http://schemas.openxmlformats.org/officeDocument/2006/math">
                    <m:r>
                      <a:rPr lang="en-US" altLang="zh-TW" i="1">
                        <a:latin typeface="Cambria Math" panose="02040503050406030204" pitchFamily="18" charset="0"/>
                      </a:rPr>
                      <m:t>2</m:t>
                    </m:r>
                    <m:r>
                      <a:rPr lang="en-US" altLang="zh-TW" i="1">
                        <a:latin typeface="Cambria Math" panose="02040503050406030204" pitchFamily="18" charset="0"/>
                      </a:rPr>
                      <m:t>𝑁</m:t>
                    </m:r>
                    <m:r>
                      <a:rPr lang="en-US" altLang="zh-TW" i="1">
                        <a:latin typeface="Cambria Math" panose="02040503050406030204" pitchFamily="18" charset="0"/>
                        <a:ea typeface="Cambria Math" panose="02040503050406030204" pitchFamily="18" charset="0"/>
                      </a:rPr>
                      <m:t>×1</m:t>
                    </m:r>
                  </m:oMath>
                </a14:m>
                <a:r>
                  <a:rPr lang="en-US" altLang="zh-TW" dirty="0"/>
                  <a:t> vector;</a:t>
                </a:r>
                <a:endParaRPr lang="en-US" altLang="zh-TW" dirty="0">
                  <a:latin typeface="Cambria Math" panose="02040503050406030204" pitchFamily="18" charset="0"/>
                </a:endParaRPr>
              </a:p>
              <a:p>
                <a14:m>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𝑨</m:t>
                        </m:r>
                      </m:e>
                      <m:sup>
                        <m:r>
                          <a:rPr lang="en-US" altLang="zh-TW" i="1">
                            <a:latin typeface="Cambria Math" panose="02040503050406030204" pitchFamily="18" charset="0"/>
                          </a:rPr>
                          <m:t>−1</m:t>
                        </m:r>
                      </m:sup>
                    </m:sSup>
                    <m:r>
                      <a:rPr lang="en-US" altLang="zh-TW" b="1" i="1">
                        <a:latin typeface="Cambria Math" panose="02040503050406030204" pitchFamily="18" charset="0"/>
                      </a:rPr>
                      <m:t>𝑻</m:t>
                    </m:r>
                  </m:oMath>
                </a14:m>
                <a:r>
                  <a:rPr lang="en-US" altLang="zh-TW" dirty="0">
                    <a:latin typeface="Cambria Math" panose="02040503050406030204" pitchFamily="18" charset="0"/>
                  </a:rPr>
                  <a:t>, where </a:t>
                </a:r>
                <a14:m>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oMath>
                </a14:m>
                <a:r>
                  <a:rPr lang="en-US" altLang="zh-TW" dirty="0">
                    <a:latin typeface="Cambria Math" panose="02040503050406030204" pitchFamily="18" charset="0"/>
                  </a:rPr>
                  <a:t> is an 8-vector consisting of the first 8 components of </a:t>
                </a:r>
                <a14:m>
                  <m:oMath xmlns:m="http://schemas.openxmlformats.org/officeDocument/2006/math">
                    <m:r>
                      <a:rPr lang="en-US" altLang="zh-TW" b="1" i="1">
                        <a:latin typeface="Cambria Math" panose="02040503050406030204" pitchFamily="18" charset="0"/>
                      </a:rPr>
                      <m:t>𝑯</m:t>
                    </m:r>
                  </m:oMath>
                </a14:m>
                <a:r>
                  <a:rPr lang="en-US" altLang="zh-TW" dirty="0">
                    <a:latin typeface="Cambria Math" panose="02040503050406030204" pitchFamily="18" charset="0"/>
                  </a:rPr>
                  <a:t>;</a:t>
                </a:r>
              </a:p>
              <a:p>
                <a:r>
                  <a:rPr lang="en-US" altLang="zh-TW" dirty="0">
                    <a:latin typeface="Cambria Math" panose="02040503050406030204" pitchFamily="18" charset="0"/>
                  </a:rPr>
                  <a:t>Reorder </a:t>
                </a:r>
                <a14:m>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oMath>
                </a14:m>
                <a:r>
                  <a:rPr lang="en-US" altLang="zh-TW" dirty="0">
                    <a:latin typeface="Cambria Math" panose="02040503050406030204" pitchFamily="18" charset="0"/>
                  </a:rPr>
                  <a:t> to generate </a:t>
                </a:r>
                <a14:m>
                  <m:oMath xmlns:m="http://schemas.openxmlformats.org/officeDocument/2006/math">
                    <m:r>
                      <a:rPr lang="en-US" altLang="zh-TW" b="1" i="1">
                        <a:latin typeface="Cambria Math" panose="02040503050406030204" pitchFamily="18" charset="0"/>
                      </a:rPr>
                      <m:t>𝑯</m:t>
                    </m:r>
                    <m:r>
                      <a:rPr lang="en-US" altLang="zh-TW" b="1">
                        <a:latin typeface="Cambria Math" panose="02040503050406030204" pitchFamily="18" charset="0"/>
                      </a:rPr>
                      <m:t>.</m:t>
                    </m:r>
                  </m:oMath>
                </a14:m>
                <a:endParaRPr lang="en-US" altLang="zh-TW" b="1" dirty="0">
                  <a:latin typeface="Cambria Math" panose="02040503050406030204" pitchFamily="18" charset="0"/>
                </a:endParaRPr>
              </a:p>
              <a:p>
                <a:endParaRPr lang="en-US" altLang="zh-TW" dirty="0">
                  <a:latin typeface="Cambria Math" panose="02040503050406030204" pitchFamily="18" charset="0"/>
                </a:endParaRPr>
              </a:p>
              <a:p>
                <a:endParaRPr lang="en-US" altLang="zh-TW" sz="2000" dirty="0">
                  <a:latin typeface="Cambria Math" panose="02040503050406030204" pitchFamily="18" charset="0"/>
                </a:endParaRPr>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3"/>
                <a:stretch>
                  <a:fillRect l="-698" t="-259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5338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4 – </a:t>
            </a:r>
            <a:r>
              <a:rPr lang="en-US" sz="3600"/>
              <a:t>Random Sample Consensus(RANSAC)</a:t>
            </a:r>
            <a:r>
              <a:rPr lang="en-HK" sz="3600"/>
              <a:t> </a:t>
            </a:r>
            <a:endParaRPr lang="zh-TW" altLang="en-US" sz="360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8" y="1782981"/>
                <a:ext cx="10756052" cy="4393982"/>
              </a:xfrm>
            </p:spPr>
            <p:txBody>
              <a:bodyPr>
                <a:normAutofit/>
              </a:bodyPr>
              <a:lstStyle/>
              <a:p>
                <a:r>
                  <a:rPr lang="en-US" altLang="zh-TW" dirty="0"/>
                  <a:t>Homogeneous solution: </a:t>
                </a:r>
                <a14:m>
                  <m:oMath xmlns:m="http://schemas.openxmlformats.org/officeDocument/2006/math">
                    <m:r>
                      <a:rPr lang="en-US" altLang="zh-TW" b="1" i="1">
                        <a:latin typeface="Cambria Math" panose="02040503050406030204" pitchFamily="18" charset="0"/>
                      </a:rPr>
                      <m:t>𝑨</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r>
                      <a:rPr lang="en-US" altLang="zh-TW" b="1" i="1">
                        <a:latin typeface="Cambria Math" panose="02040503050406030204" pitchFamily="18" charset="0"/>
                      </a:rPr>
                      <m:t>=</m:t>
                    </m:r>
                    <m:r>
                      <a:rPr lang="en-US" altLang="zh-TW" b="1" i="1">
                        <a:latin typeface="Cambria Math" panose="02040503050406030204" pitchFamily="18" charset="0"/>
                      </a:rPr>
                      <m:t>𝟎</m:t>
                    </m:r>
                  </m:oMath>
                </a14:m>
                <a:endParaRPr lang="en-US" altLang="zh-TW" dirty="0"/>
              </a:p>
              <a:p>
                <a:r>
                  <a:rPr lang="en-US" altLang="zh-TW" dirty="0"/>
                  <a:t>Define </a:t>
                </a:r>
                <a14:m>
                  <m:oMath xmlns:m="http://schemas.openxmlformats.org/officeDocument/2006/math">
                    <m:r>
                      <a:rPr lang="en-US" altLang="zh-TW" b="1" i="1">
                        <a:latin typeface="Cambria Math" panose="02040503050406030204" pitchFamily="18" charset="0"/>
                      </a:rPr>
                      <m:t>𝑨</m:t>
                    </m:r>
                  </m:oMath>
                </a14:m>
                <a:r>
                  <a:rPr lang="en-US" altLang="zh-TW" dirty="0"/>
                  <a:t> in another manner,</a:t>
                </a:r>
              </a:p>
              <a:p>
                <a:pPr lvl="1"/>
                <a:r>
                  <a:rPr lang="en-US" altLang="zh-TW" sz="2800" dirty="0"/>
                  <a:t>Let </a:t>
                </a:r>
                <a14:m>
                  <m:oMath xmlns:m="http://schemas.openxmlformats.org/officeDocument/2006/math">
                    <m:sSub>
                      <m:sSubPr>
                        <m:ctrlPr>
                          <a:rPr lang="en-US" altLang="zh-TW" sz="2800" b="0" i="1">
                            <a:latin typeface="Cambria Math" panose="02040503050406030204" pitchFamily="18" charset="0"/>
                          </a:rPr>
                        </m:ctrlPr>
                      </m:sSubPr>
                      <m:e>
                        <m:r>
                          <a:rPr lang="en-US" altLang="zh-TW" sz="2800" b="0" i="1">
                            <a:latin typeface="Cambria Math" panose="02040503050406030204" pitchFamily="18" charset="0"/>
                          </a:rPr>
                          <m:t>𝐴</m:t>
                        </m:r>
                      </m:e>
                      <m:sub>
                        <m:r>
                          <a:rPr lang="en-US" altLang="zh-TW" sz="2800" b="0" i="1">
                            <a:latin typeface="Cambria Math" panose="02040503050406030204" pitchFamily="18" charset="0"/>
                          </a:rPr>
                          <m:t>𝑖</m:t>
                        </m:r>
                      </m:sub>
                    </m:sSub>
                    <m:r>
                      <a:rPr lang="en-US" altLang="zh-TW" sz="2800" b="0" i="1">
                        <a:latin typeface="Cambria Math" panose="02040503050406030204" pitchFamily="18" charset="0"/>
                      </a:rPr>
                      <m:t>=[</m:t>
                    </m:r>
                    <m:m>
                      <m:mPr>
                        <m:mcs>
                          <m:mc>
                            <m:mcPr>
                              <m:count m:val="1"/>
                              <m:mcJc m:val="center"/>
                            </m:mcPr>
                          </m:mc>
                        </m:mcs>
                        <m:ctrlPr>
                          <a:rPr lang="en-US" altLang="zh-TW" sz="2800" b="0" i="1">
                            <a:latin typeface="Cambria Math" panose="02040503050406030204" pitchFamily="18" charset="0"/>
                          </a:rPr>
                        </m:ctrlPr>
                      </m:mPr>
                      <m:mr>
                        <m:e>
                          <m:m>
                            <m:mPr>
                              <m:mcs>
                                <m:mc>
                                  <m:mcPr>
                                    <m:count m:val="3"/>
                                    <m:mcJc m:val="center"/>
                                  </m:mcPr>
                                </m:mc>
                              </m:mcs>
                              <m:ctrlPr>
                                <a:rPr lang="en-US" altLang="zh-TW" sz="2800" i="1">
                                  <a:latin typeface="Cambria Math" panose="02040503050406030204" pitchFamily="18" charset="0"/>
                                </a:rPr>
                              </m:ctrlPr>
                            </m:mPr>
                            <m:mr>
                              <m:e>
                                <m:sSup>
                                  <m:sSupPr>
                                    <m:ctrlPr>
                                      <a:rPr lang="en-US" altLang="zh-TW" sz="2800" b="0" i="1">
                                        <a:latin typeface="Cambria Math" panose="02040503050406030204" pitchFamily="18" charset="0"/>
                                      </a:rPr>
                                    </m:ctrlPr>
                                  </m:sSupPr>
                                  <m:e>
                                    <m:r>
                                      <m:rPr>
                                        <m:brk m:alnAt="7"/>
                                      </m:rPr>
                                      <a:rPr lang="en-US" altLang="zh-TW" sz="2800" b="1" i="1">
                                        <a:latin typeface="Cambria Math" panose="02040503050406030204" pitchFamily="18" charset="0"/>
                                      </a:rPr>
                                      <m:t>𝟎</m:t>
                                    </m:r>
                                  </m:e>
                                  <m:sup>
                                    <m:r>
                                      <m:rPr>
                                        <m:brk m:alnAt="7"/>
                                      </m:rPr>
                                      <a:rPr lang="en-US" altLang="zh-TW" sz="2800" b="0" i="1">
                                        <a:latin typeface="Cambria Math" panose="02040503050406030204" pitchFamily="18" charset="0"/>
                                      </a:rPr>
                                      <m:t>𝑇</m:t>
                                    </m:r>
                                  </m:sup>
                                </m:sSup>
                              </m:e>
                              <m:e>
                                <m:sSubSup>
                                  <m:sSubSupPr>
                                    <m:ctrlPr>
                                      <a:rPr lang="en-US" altLang="zh-TW" sz="2800" i="1">
                                        <a:latin typeface="Cambria Math" panose="02040503050406030204" pitchFamily="18" charset="0"/>
                                      </a:rPr>
                                    </m:ctrlPr>
                                  </m:sSubSupPr>
                                  <m:e>
                                    <m:r>
                                      <a:rPr lang="en-US" altLang="zh-TW" sz="2800" b="0" i="1">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𝑇</m:t>
                                    </m:r>
                                  </m:sup>
                                </m:sSubSup>
                              </m:e>
                              <m:e>
                                <m:sSubSup>
                                  <m:sSubSupPr>
                                    <m:ctrlPr>
                                      <a:rPr lang="en-US" altLang="zh-TW" sz="2800" b="0" i="1">
                                        <a:latin typeface="Cambria Math" panose="02040503050406030204" pitchFamily="18" charset="0"/>
                                      </a:rPr>
                                    </m:ctrlPr>
                                  </m:sSubSupPr>
                                  <m:e>
                                    <m:r>
                                      <a:rPr lang="en-US" altLang="zh-TW" sz="2800" b="0" i="1">
                                        <a:latin typeface="Cambria Math" panose="02040503050406030204" pitchFamily="18" charset="0"/>
                                      </a:rPr>
                                      <m:t>𝑦</m:t>
                                    </m:r>
                                  </m:e>
                                  <m:sub>
                                    <m:r>
                                      <a:rPr lang="en-US" altLang="zh-TW" sz="2800" b="0" i="1">
                                        <a:latin typeface="Cambria Math" panose="02040503050406030204" pitchFamily="18" charset="0"/>
                                      </a:rPr>
                                      <m:t>𝑖</m:t>
                                    </m:r>
                                  </m:sub>
                                  <m:sup>
                                    <m:r>
                                      <a:rPr lang="en-US" altLang="zh-TW" sz="2800" b="0" i="1">
                                        <a:latin typeface="Cambria Math" panose="02040503050406030204" pitchFamily="18" charset="0"/>
                                      </a:rPr>
                                      <m:t>′</m:t>
                                    </m:r>
                                  </m:sup>
                                </m:sSubSup>
                                <m:sSubSup>
                                  <m:sSubSupPr>
                                    <m:ctrlPr>
                                      <a:rPr lang="en-US" altLang="zh-TW" sz="2800" i="1">
                                        <a:latin typeface="Cambria Math" panose="02040503050406030204" pitchFamily="18" charset="0"/>
                                      </a:rPr>
                                    </m:ctrlPr>
                                  </m:sSub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𝑇</m:t>
                                    </m:r>
                                  </m:sup>
                                </m:sSubSup>
                              </m:e>
                            </m:mr>
                          </m:m>
                        </m:e>
                      </m:mr>
                      <m:mr>
                        <m:e>
                          <m:m>
                            <m:mPr>
                              <m:mcs>
                                <m:mc>
                                  <m:mcPr>
                                    <m:count m:val="3"/>
                                    <m:mcJc m:val="center"/>
                                  </m:mcPr>
                                </m:mc>
                              </m:mcs>
                              <m:ctrlPr>
                                <a:rPr lang="en-US" altLang="zh-TW" sz="2800" b="0" i="1">
                                  <a:latin typeface="Cambria Math" panose="02040503050406030204" pitchFamily="18" charset="0"/>
                                </a:rPr>
                              </m:ctrlPr>
                            </m:mPr>
                            <m:mr>
                              <m:e>
                                <m:sSubSup>
                                  <m:sSubSupPr>
                                    <m:ctrlPr>
                                      <a:rPr lang="en-US" altLang="zh-TW" sz="2800" i="1">
                                        <a:latin typeface="Cambria Math" panose="02040503050406030204" pitchFamily="18" charset="0"/>
                                      </a:rPr>
                                    </m:ctrlPr>
                                  </m:sSub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𝑇</m:t>
                                    </m:r>
                                  </m:sup>
                                </m:sSubSup>
                              </m:e>
                              <m:e>
                                <m:sSup>
                                  <m:sSupPr>
                                    <m:ctrlPr>
                                      <a:rPr lang="en-US" altLang="zh-TW" sz="2800" b="0" i="1">
                                        <a:latin typeface="Cambria Math" panose="02040503050406030204" pitchFamily="18" charset="0"/>
                                      </a:rPr>
                                    </m:ctrlPr>
                                  </m:sSupPr>
                                  <m:e>
                                    <m:r>
                                      <a:rPr lang="en-US" altLang="zh-TW" sz="2800" b="1" i="1">
                                        <a:latin typeface="Cambria Math" panose="02040503050406030204" pitchFamily="18" charset="0"/>
                                      </a:rPr>
                                      <m:t>𝟎</m:t>
                                    </m:r>
                                  </m:e>
                                  <m:sup>
                                    <m:r>
                                      <a:rPr lang="en-US" altLang="zh-TW" sz="2800" b="0" i="1">
                                        <a:latin typeface="Cambria Math" panose="02040503050406030204" pitchFamily="18" charset="0"/>
                                      </a:rPr>
                                      <m:t>𝑇</m:t>
                                    </m:r>
                                  </m:sup>
                                </m:sSup>
                              </m:e>
                              <m:e>
                                <m:r>
                                  <a:rPr lang="en-US" altLang="zh-TW" sz="2800" b="0" i="1">
                                    <a:latin typeface="Cambria Math" panose="02040503050406030204" pitchFamily="18" charset="0"/>
                                  </a:rPr>
                                  <m:t>−</m:t>
                                </m:r>
                                <m:sSubSup>
                                  <m:sSubSupPr>
                                    <m:ctrlPr>
                                      <a:rPr lang="en-US" altLang="zh-TW" sz="2800" b="0" i="1">
                                        <a:latin typeface="Cambria Math" panose="02040503050406030204" pitchFamily="18" charset="0"/>
                                      </a:rPr>
                                    </m:ctrlPr>
                                  </m:sSubSupPr>
                                  <m:e>
                                    <m:r>
                                      <a:rPr lang="en-US" altLang="zh-TW" sz="2800" b="0" i="1">
                                        <a:latin typeface="Cambria Math" panose="02040503050406030204" pitchFamily="18" charset="0"/>
                                      </a:rPr>
                                      <m:t>𝑥</m:t>
                                    </m:r>
                                  </m:e>
                                  <m:sub>
                                    <m:r>
                                      <a:rPr lang="en-US" altLang="zh-TW" sz="2800" b="0" i="1">
                                        <a:latin typeface="Cambria Math" panose="02040503050406030204" pitchFamily="18" charset="0"/>
                                      </a:rPr>
                                      <m:t>𝑖</m:t>
                                    </m:r>
                                  </m:sub>
                                  <m:sup>
                                    <m:r>
                                      <a:rPr lang="en-US" altLang="zh-TW" sz="2800" b="0" i="1">
                                        <a:latin typeface="Cambria Math" panose="02040503050406030204" pitchFamily="18" charset="0"/>
                                      </a:rPr>
                                      <m:t>′</m:t>
                                    </m:r>
                                  </m:sup>
                                </m:sSubSup>
                                <m:sSubSup>
                                  <m:sSubSupPr>
                                    <m:ctrlPr>
                                      <a:rPr lang="en-US" altLang="zh-TW" sz="2800" i="1">
                                        <a:latin typeface="Cambria Math" panose="02040503050406030204" pitchFamily="18" charset="0"/>
                                      </a:rPr>
                                    </m:ctrlPr>
                                  </m:sSub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𝑇</m:t>
                                    </m:r>
                                  </m:sup>
                                </m:sSubSup>
                              </m:e>
                            </m:mr>
                          </m:m>
                        </m:e>
                      </m:mr>
                    </m:m>
                    <m:r>
                      <a:rPr lang="en-US" altLang="zh-TW" sz="2800" b="0" i="1">
                        <a:latin typeface="Cambria Math" panose="02040503050406030204" pitchFamily="18" charset="0"/>
                      </a:rPr>
                      <m:t>]</m:t>
                    </m:r>
                  </m:oMath>
                </a14:m>
                <a:r>
                  <a:rPr lang="en-US" altLang="zh-TW" sz="2800" dirty="0"/>
                  <a:t>, where</a:t>
                </a:r>
                <a14:m>
                  <m:oMath xmlns:m="http://schemas.openxmlformats.org/officeDocument/2006/math">
                    <m:sSubSup>
                      <m:sSubSupPr>
                        <m:ctrlPr>
                          <a:rPr lang="en-US" altLang="zh-TW" sz="2800" i="1">
                            <a:latin typeface="Cambria Math" panose="02040503050406030204" pitchFamily="18" charset="0"/>
                          </a:rPr>
                        </m:ctrlPr>
                      </m:sSubSupPr>
                      <m:e>
                        <m:r>
                          <a:rPr lang="en-US" altLang="zh-TW" sz="2800" b="0" i="1" smtClean="0">
                            <a:latin typeface="Cambria Math" panose="02040503050406030204" pitchFamily="18" charset="0"/>
                          </a:rPr>
                          <m:t> </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𝑇</m:t>
                        </m:r>
                      </m:sup>
                    </m:sSubSup>
                    <m:r>
                      <a:rPr lang="en-US" altLang="zh-TW" sz="2800" b="0" i="1">
                        <a:latin typeface="Cambria Math" panose="02040503050406030204" pitchFamily="18" charset="0"/>
                      </a:rPr>
                      <m:t>=(</m:t>
                    </m:r>
                    <m:sSub>
                      <m:sSubPr>
                        <m:ctrlPr>
                          <a:rPr lang="en-US" altLang="zh-TW" sz="2800" b="0" i="1">
                            <a:latin typeface="Cambria Math" panose="02040503050406030204" pitchFamily="18" charset="0"/>
                          </a:rPr>
                        </m:ctrlPr>
                      </m:sSubPr>
                      <m:e>
                        <m:r>
                          <a:rPr lang="en-US" altLang="zh-TW" sz="2800" b="0" i="1">
                            <a:latin typeface="Cambria Math" panose="02040503050406030204" pitchFamily="18" charset="0"/>
                          </a:rPr>
                          <m:t>𝑥</m:t>
                        </m:r>
                      </m:e>
                      <m:sub>
                        <m:r>
                          <a:rPr lang="en-US" altLang="zh-TW" sz="2800" b="0" i="1">
                            <a:latin typeface="Cambria Math" panose="02040503050406030204" pitchFamily="18" charset="0"/>
                          </a:rPr>
                          <m:t>𝑖</m:t>
                        </m:r>
                      </m:sub>
                    </m:sSub>
                    <m:r>
                      <a:rPr lang="en-US" altLang="zh-TW" sz="2800" b="0" i="1">
                        <a:latin typeface="Cambria Math" panose="02040503050406030204" pitchFamily="18" charset="0"/>
                      </a:rPr>
                      <m:t>,</m:t>
                    </m:r>
                    <m:sSub>
                      <m:sSubPr>
                        <m:ctrlPr>
                          <a:rPr lang="en-US" altLang="zh-TW" sz="2800" b="0" i="1">
                            <a:latin typeface="Cambria Math" panose="02040503050406030204" pitchFamily="18" charset="0"/>
                          </a:rPr>
                        </m:ctrlPr>
                      </m:sSubPr>
                      <m:e>
                        <m:r>
                          <a:rPr lang="en-US" altLang="zh-TW" sz="2800" b="0" i="1">
                            <a:latin typeface="Cambria Math" panose="02040503050406030204" pitchFamily="18" charset="0"/>
                          </a:rPr>
                          <m:t>𝑦</m:t>
                        </m:r>
                      </m:e>
                      <m:sub>
                        <m:r>
                          <a:rPr lang="en-US" altLang="zh-TW" sz="2800" b="0" i="1">
                            <a:latin typeface="Cambria Math" panose="02040503050406030204" pitchFamily="18" charset="0"/>
                          </a:rPr>
                          <m:t>𝑖</m:t>
                        </m:r>
                      </m:sub>
                    </m:sSub>
                    <m:r>
                      <a:rPr lang="en-US" altLang="zh-TW" sz="2800" b="0" i="1">
                        <a:latin typeface="Cambria Math" panose="02040503050406030204" pitchFamily="18" charset="0"/>
                      </a:rPr>
                      <m:t>,1)</m:t>
                    </m:r>
                  </m:oMath>
                </a14:m>
                <a:r>
                  <a:rPr lang="en-US" altLang="zh-TW" sz="2800" dirty="0"/>
                  <a:t> and</a:t>
                </a:r>
                <a14:m>
                  <m:oMath xmlns:m="http://schemas.openxmlformats.org/officeDocument/2006/math">
                    <m:r>
                      <a:rPr lang="en-US" altLang="zh-TW" sz="2800" b="0" i="0" smtClean="0">
                        <a:latin typeface="Cambria Math" panose="02040503050406030204" pitchFamily="18" charset="0"/>
                      </a:rPr>
                      <m:t> </m:t>
                    </m:r>
                    <m:sSubSup>
                      <m:sSubSupPr>
                        <m:ctrlPr>
                          <a:rPr lang="en-US" altLang="zh-TW" sz="2800" i="1">
                            <a:latin typeface="Cambria Math" panose="02040503050406030204" pitchFamily="18" charset="0"/>
                          </a:rPr>
                        </m:ctrlPr>
                      </m:sSub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b="0" i="1">
                            <a:latin typeface="Cambria Math" panose="02040503050406030204" pitchFamily="18" charset="0"/>
                          </a:rPr>
                          <m:t>′</m:t>
                        </m:r>
                        <m:r>
                          <a:rPr lang="en-US" altLang="zh-TW" sz="2800" i="1">
                            <a:latin typeface="Cambria Math" panose="02040503050406030204" pitchFamily="18" charset="0"/>
                          </a:rPr>
                          <m:t>𝑇</m:t>
                        </m:r>
                      </m:sup>
                    </m:sSubSup>
                    <m:r>
                      <a:rPr lang="en-US" altLang="zh-TW" sz="2800" b="0" i="1">
                        <a:latin typeface="Cambria Math" panose="02040503050406030204" pitchFamily="18" charset="0"/>
                      </a:rPr>
                      <m:t>=</m:t>
                    </m:r>
                    <m:r>
                      <a:rPr lang="en-US" altLang="zh-TW" sz="2800" i="1">
                        <a:latin typeface="Cambria Math" panose="02040503050406030204" pitchFamily="18" charset="0"/>
                      </a:rPr>
                      <m:t>(</m:t>
                    </m:r>
                    <m:sSubSup>
                      <m:sSubSupPr>
                        <m:ctrlPr>
                          <a:rPr lang="en-US" altLang="zh-TW" sz="2800" b="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b="0" i="1">
                            <a:latin typeface="Cambria Math" panose="02040503050406030204" pitchFamily="18" charset="0"/>
                          </a:rPr>
                          <m:t>′</m:t>
                        </m:r>
                      </m:sup>
                    </m:sSubSup>
                    <m:r>
                      <a:rPr lang="en-US" altLang="zh-TW" sz="2800" i="1">
                        <a:latin typeface="Cambria Math" panose="02040503050406030204" pitchFamily="18" charset="0"/>
                      </a:rPr>
                      <m:t>,</m:t>
                    </m:r>
                    <m:sSubSup>
                      <m:sSubSupPr>
                        <m:ctrlPr>
                          <a:rPr lang="en-US" altLang="zh-TW" sz="2800" b="0" i="1">
                            <a:latin typeface="Cambria Math" panose="02040503050406030204" pitchFamily="18" charset="0"/>
                          </a:rPr>
                        </m:ctrlPr>
                      </m:sSubSup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up>
                        <m:r>
                          <a:rPr lang="en-US" altLang="zh-TW" sz="2800" b="0" i="1">
                            <a:latin typeface="Cambria Math" panose="02040503050406030204" pitchFamily="18" charset="0"/>
                          </a:rPr>
                          <m:t>′</m:t>
                        </m:r>
                      </m:sup>
                    </m:sSubSup>
                    <m:r>
                      <a:rPr lang="en-US" altLang="zh-TW" sz="2800" i="1">
                        <a:latin typeface="Cambria Math" panose="02040503050406030204" pitchFamily="18" charset="0"/>
                      </a:rPr>
                      <m:t>,1)</m:t>
                    </m:r>
                  </m:oMath>
                </a14:m>
                <a:r>
                  <a:rPr lang="en-US" altLang="zh-TW" sz="2800" dirty="0"/>
                  <a:t> is a pair of  corner points in image A and image B, </a:t>
                </a:r>
                <a14:m>
                  <m:oMath xmlns:m="http://schemas.openxmlformats.org/officeDocument/2006/math">
                    <m:r>
                      <a:rPr lang="en-US" altLang="zh-TW" sz="2800" b="1" i="1">
                        <a:latin typeface="Cambria Math" panose="02040503050406030204" pitchFamily="18" charset="0"/>
                      </a:rPr>
                      <m:t>𝟎</m:t>
                    </m:r>
                  </m:oMath>
                </a14:m>
                <a:r>
                  <a:rPr lang="en-US" altLang="zh-TW" sz="2800" dirty="0"/>
                  <a:t> is  a </a:t>
                </a:r>
                <a14:m>
                  <m:oMath xmlns:m="http://schemas.openxmlformats.org/officeDocument/2006/math">
                    <m:r>
                      <a:rPr lang="en-US" altLang="zh-TW" sz="2800" b="0" i="0">
                        <a:latin typeface="Cambria Math" panose="02040503050406030204" pitchFamily="18" charset="0"/>
                        <a:ea typeface="Cambria Math" panose="02040503050406030204" pitchFamily="18" charset="0"/>
                      </a:rPr>
                      <m:t>3</m:t>
                    </m:r>
                    <m:r>
                      <a:rPr lang="en-US" altLang="zh-TW" sz="2800" i="1">
                        <a:latin typeface="Cambria Math" panose="02040503050406030204" pitchFamily="18" charset="0"/>
                        <a:ea typeface="Cambria Math" panose="02040503050406030204" pitchFamily="18" charset="0"/>
                      </a:rPr>
                      <m:t>×</m:t>
                    </m:r>
                    <m:r>
                      <a:rPr lang="en-US" altLang="zh-TW" sz="2800" b="0" i="1">
                        <a:latin typeface="Cambria Math" panose="02040503050406030204" pitchFamily="18" charset="0"/>
                        <a:ea typeface="Cambria Math" panose="02040503050406030204" pitchFamily="18" charset="0"/>
                      </a:rPr>
                      <m:t>1</m:t>
                    </m:r>
                    <m:r>
                      <a:rPr lang="en-US" altLang="zh-TW" sz="2800" i="1">
                        <a:latin typeface="Cambria Math" panose="02040503050406030204" pitchFamily="18" charset="0"/>
                        <a:ea typeface="Cambria Math" panose="02040503050406030204" pitchFamily="18" charset="0"/>
                      </a:rPr>
                      <m:t> </m:t>
                    </m:r>
                  </m:oMath>
                </a14:m>
                <a:r>
                  <a:rPr lang="en-US" altLang="zh-TW" sz="2800" dirty="0"/>
                  <a:t>zero vector;</a:t>
                </a:r>
              </a:p>
              <a:p>
                <a:pPr lvl="1"/>
                <a14:m>
                  <m:oMath xmlns:m="http://schemas.openxmlformats.org/officeDocument/2006/math">
                    <m:r>
                      <a:rPr lang="en-US" altLang="zh-TW" sz="2800" b="1" i="1">
                        <a:latin typeface="Cambria Math" panose="02040503050406030204" pitchFamily="18" charset="0"/>
                      </a:rPr>
                      <m:t>𝑨</m:t>
                    </m:r>
                    <m:r>
                      <a:rPr lang="en-US" altLang="zh-TW" sz="2800" b="0" i="1">
                        <a:latin typeface="Cambria Math" panose="02040503050406030204" pitchFamily="18" charset="0"/>
                      </a:rPr>
                      <m:t>=</m:t>
                    </m:r>
                    <m:d>
                      <m:dPr>
                        <m:begChr m:val="["/>
                        <m:endChr m:val="]"/>
                        <m:ctrlPr>
                          <a:rPr lang="en-US" altLang="zh-TW" sz="2800" b="0" i="1">
                            <a:latin typeface="Cambria Math" panose="02040503050406030204" pitchFamily="18" charset="0"/>
                          </a:rPr>
                        </m:ctrlPr>
                      </m:dPr>
                      <m:e>
                        <m:m>
                          <m:mPr>
                            <m:mcs>
                              <m:mc>
                                <m:mcPr>
                                  <m:count m:val="1"/>
                                  <m:mcJc m:val="center"/>
                                </m:mcPr>
                              </m:mc>
                            </m:mcs>
                            <m:ctrlPr>
                              <a:rPr lang="en-US" altLang="zh-TW" sz="2800" b="0" i="1">
                                <a:latin typeface="Cambria Math" panose="02040503050406030204" pitchFamily="18" charset="0"/>
                              </a:rPr>
                            </m:ctrlPr>
                          </m:mPr>
                          <m:mr>
                            <m:e>
                              <m:sSub>
                                <m:sSubPr>
                                  <m:ctrlPr>
                                    <a:rPr lang="en-US" altLang="zh-TW" sz="2800" b="0" i="1">
                                      <a:latin typeface="Cambria Math" panose="02040503050406030204" pitchFamily="18" charset="0"/>
                                    </a:rPr>
                                  </m:ctrlPr>
                                </m:sSubPr>
                                <m:e>
                                  <m:r>
                                    <m:rPr>
                                      <m:brk m:alnAt="7"/>
                                    </m:rPr>
                                    <a:rPr lang="en-US" altLang="zh-TW" sz="2800" b="0" i="1">
                                      <a:latin typeface="Cambria Math" panose="02040503050406030204" pitchFamily="18" charset="0"/>
                                    </a:rPr>
                                    <m:t>𝐴</m:t>
                                  </m:r>
                                </m:e>
                                <m:sub>
                                  <m:r>
                                    <m:rPr>
                                      <m:brk m:alnAt="7"/>
                                    </m:rPr>
                                    <a:rPr lang="en-US" altLang="zh-TW" sz="2800" b="0" i="1">
                                      <a:latin typeface="Cambria Math" panose="02040503050406030204" pitchFamily="18" charset="0"/>
                                    </a:rPr>
                                    <m:t>1</m:t>
                                  </m:r>
                                </m:sub>
                              </m:sSub>
                            </m:e>
                          </m:mr>
                          <m:mr>
                            <m:e>
                              <m:r>
                                <a:rPr lang="en-US" altLang="zh-TW" sz="2800" b="0" i="1">
                                  <a:latin typeface="Cambria Math" panose="02040503050406030204" pitchFamily="18" charset="0"/>
                                </a:rPr>
                                <m:t>⋮</m:t>
                              </m:r>
                            </m:e>
                          </m:mr>
                          <m:mr>
                            <m:e>
                              <m:sSub>
                                <m:sSubPr>
                                  <m:ctrlPr>
                                    <a:rPr lang="en-US" altLang="zh-TW" sz="2800" b="0" i="1">
                                      <a:latin typeface="Cambria Math" panose="02040503050406030204" pitchFamily="18" charset="0"/>
                                    </a:rPr>
                                  </m:ctrlPr>
                                </m:sSubPr>
                                <m:e>
                                  <m:r>
                                    <a:rPr lang="en-US" altLang="zh-TW" sz="2800" b="0" i="1">
                                      <a:latin typeface="Cambria Math" panose="02040503050406030204" pitchFamily="18" charset="0"/>
                                    </a:rPr>
                                    <m:t>𝐴</m:t>
                                  </m:r>
                                </m:e>
                                <m:sub>
                                  <m:r>
                                    <a:rPr lang="en-US" altLang="zh-TW" sz="2800" b="0" i="1">
                                      <a:latin typeface="Cambria Math" panose="02040503050406030204" pitchFamily="18" charset="0"/>
                                    </a:rPr>
                                    <m:t>𝑁</m:t>
                                  </m:r>
                                </m:sub>
                              </m:sSub>
                            </m:e>
                          </m:mr>
                        </m:m>
                      </m:e>
                    </m:d>
                  </m:oMath>
                </a14:m>
                <a:r>
                  <a:rPr lang="en-US" altLang="zh-TW" sz="2800" dirty="0"/>
                  <a:t>, which is a </a:t>
                </a:r>
                <a14:m>
                  <m:oMath xmlns:m="http://schemas.openxmlformats.org/officeDocument/2006/math">
                    <m:r>
                      <a:rPr lang="en-US" altLang="zh-TW" sz="2800" b="0" i="1" smtClean="0">
                        <a:solidFill>
                          <a:srgbClr val="FF0000"/>
                        </a:solidFill>
                        <a:latin typeface="Cambria Math" panose="02040503050406030204" pitchFamily="18" charset="0"/>
                      </a:rPr>
                      <m:t>2</m:t>
                    </m:r>
                    <m:r>
                      <a:rPr lang="en-US" altLang="zh-TW" sz="2800" b="0" i="1" smtClean="0">
                        <a:solidFill>
                          <a:srgbClr val="FF0000"/>
                        </a:solidFill>
                        <a:latin typeface="Cambria Math" panose="02040503050406030204" pitchFamily="18" charset="0"/>
                      </a:rPr>
                      <m:t>𝑁</m:t>
                    </m:r>
                    <m:r>
                      <a:rPr lang="en-US" altLang="zh-TW" sz="2800" b="0" i="1">
                        <a:solidFill>
                          <a:srgbClr val="FF0000"/>
                        </a:solidFill>
                        <a:latin typeface="Cambria Math" panose="02040503050406030204" pitchFamily="18" charset="0"/>
                        <a:ea typeface="Cambria Math" panose="02040503050406030204" pitchFamily="18" charset="0"/>
                      </a:rPr>
                      <m:t>×9</m:t>
                    </m:r>
                  </m:oMath>
                </a14:m>
                <a:r>
                  <a:rPr lang="en-US" altLang="zh-TW" sz="2800" dirty="0">
                    <a:solidFill>
                      <a:srgbClr val="FF0000"/>
                    </a:solidFill>
                  </a:rPr>
                  <a:t> </a:t>
                </a:r>
                <a:r>
                  <a:rPr lang="en-US" altLang="zh-TW" sz="2800" dirty="0"/>
                  <a:t>matrix, N is the number of feature pairs we select</a:t>
                </a:r>
              </a:p>
              <a:p>
                <a:endParaRPr lang="en-US" altLang="zh-TW" dirty="0">
                  <a:latin typeface="Cambria Math" panose="02040503050406030204" pitchFamily="18" charset="0"/>
                </a:endParaRPr>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8" y="1782981"/>
                <a:ext cx="10756052" cy="4393982"/>
              </a:xfrm>
              <a:blipFill>
                <a:blip r:embed="rId3"/>
                <a:stretch>
                  <a:fillRect l="-943" t="-1729" r="-825"/>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dirty="0"/>
              <a:t>Task 4 – </a:t>
            </a:r>
            <a:r>
              <a:rPr lang="en-US" sz="3600" dirty="0"/>
              <a:t>Random Sample Consensus(RANSAC)</a:t>
            </a:r>
            <a:r>
              <a:rPr lang="en-HK" sz="3600" dirty="0"/>
              <a:t> </a:t>
            </a:r>
            <a:endParaRPr lang="zh-TW" altLang="en-US" sz="3600"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6" y="1457471"/>
                <a:ext cx="11548533" cy="5791921"/>
              </a:xfrm>
            </p:spPr>
            <p:txBody>
              <a:bodyPr>
                <a:noAutofit/>
              </a:bodyPr>
              <a:lstStyle/>
              <a:p>
                <a:r>
                  <a:rPr lang="en-US" altLang="zh-TW" dirty="0"/>
                  <a:t>Homogeneous solution: </a:t>
                </a:r>
                <a14:m>
                  <m:oMath xmlns:m="http://schemas.openxmlformats.org/officeDocument/2006/math">
                    <m:r>
                      <a:rPr lang="en-US" altLang="zh-TW" b="1" i="1">
                        <a:latin typeface="Cambria Math" panose="02040503050406030204" pitchFamily="18" charset="0"/>
                      </a:rPr>
                      <m:t>𝑨</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h</m:t>
                        </m:r>
                      </m:e>
                    </m:acc>
                    <m:r>
                      <a:rPr lang="en-US" altLang="zh-TW" b="1" i="1">
                        <a:latin typeface="Cambria Math" panose="02040503050406030204" pitchFamily="18" charset="0"/>
                      </a:rPr>
                      <m:t>=</m:t>
                    </m:r>
                    <m:r>
                      <a:rPr lang="en-US" altLang="zh-TW" b="1" i="1">
                        <a:latin typeface="Cambria Math" panose="02040503050406030204" pitchFamily="18" charset="0"/>
                      </a:rPr>
                      <m:t>𝟎</m:t>
                    </m:r>
                  </m:oMath>
                </a14:m>
                <a:endParaRPr lang="en-US" altLang="zh-TW" dirty="0"/>
              </a:p>
              <a:p>
                <a:r>
                  <a:rPr lang="en-US" altLang="zh-TW" dirty="0"/>
                  <a:t>Objective: Given </a:t>
                </a:r>
                <a14:m>
                  <m:oMath xmlns:m="http://schemas.openxmlformats.org/officeDocument/2006/math">
                    <m:r>
                      <a:rPr lang="en-US" altLang="zh-TW" b="0" i="1">
                        <a:latin typeface="Cambria Math" panose="02040503050406030204" pitchFamily="18" charset="0"/>
                      </a:rPr>
                      <m:t>𝑁</m:t>
                    </m:r>
                    <m:r>
                      <a:rPr lang="en-US" altLang="zh-TW" b="0" i="1">
                        <a:latin typeface="Cambria Math" panose="02040503050406030204" pitchFamily="18" charset="0"/>
                        <a:ea typeface="Cambria Math" panose="02040503050406030204" pitchFamily="18" charset="0"/>
                      </a:rPr>
                      <m:t>≥4</m:t>
                    </m:r>
                  </m:oMath>
                </a14:m>
                <a:r>
                  <a:rPr lang="en-US" altLang="zh-TW" dirty="0"/>
                  <a:t>, 2D to 2D point correspondences </a:t>
                </a:r>
                <a14:m>
                  <m:oMath xmlns:m="http://schemas.openxmlformats.org/officeDocument/2006/math">
                    <m:r>
                      <a:rPr lang="en-US" altLang="zh-TW" b="0" i="1">
                        <a:latin typeface="Cambria Math" panose="02040503050406030204" pitchFamily="18" charset="0"/>
                      </a:rPr>
                      <m:t>{</m:t>
                    </m:r>
                    <m:sSub>
                      <m:sSubPr>
                        <m:ctrlPr>
                          <a:rPr lang="en-US" altLang="zh-TW" b="0" i="1">
                            <a:latin typeface="Cambria Math" panose="02040503050406030204" pitchFamily="18" charset="0"/>
                          </a:rPr>
                        </m:ctrlPr>
                      </m:sSubPr>
                      <m:e>
                        <m:acc>
                          <m:accPr>
                            <m:chr m:val="⃗"/>
                            <m:ctrlPr>
                              <a:rPr lang="en-US" altLang="zh-TW" b="0" i="1">
                                <a:latin typeface="Cambria Math" panose="02040503050406030204" pitchFamily="18" charset="0"/>
                              </a:rPr>
                            </m:ctrlPr>
                          </m:accPr>
                          <m:e>
                            <m:r>
                              <a:rPr lang="en-US" altLang="zh-TW" b="0" i="1">
                                <a:latin typeface="Cambria Math" panose="02040503050406030204" pitchFamily="18" charset="0"/>
                              </a:rPr>
                              <m:t>𝑣</m:t>
                            </m:r>
                          </m:e>
                        </m:acc>
                      </m:e>
                      <m:sub>
                        <m:r>
                          <a:rPr lang="en-US" altLang="zh-TW" b="0" i="1">
                            <a:latin typeface="Cambria Math" panose="02040503050406030204" pitchFamily="18" charset="0"/>
                          </a:rPr>
                          <m:t>𝑖</m:t>
                        </m:r>
                      </m:sub>
                    </m:sSub>
                    <m:r>
                      <a:rPr lang="en-US" altLang="zh-TW" b="0" i="1">
                        <a:latin typeface="Cambria Math" panose="02040503050406030204" pitchFamily="18" charset="0"/>
                        <a:ea typeface="Cambria Math" panose="02040503050406030204" pitchFamily="18" charset="0"/>
                      </a:rPr>
                      <m:t>↔</m:t>
                    </m:r>
                    <m:sSubSup>
                      <m:sSubSupPr>
                        <m:ctrlPr>
                          <a:rPr lang="en-US" altLang="zh-TW" b="0" i="1">
                            <a:latin typeface="Cambria Math" panose="02040503050406030204" pitchFamily="18" charset="0"/>
                          </a:rPr>
                        </m:ctrlPr>
                      </m:sSubSupPr>
                      <m:e>
                        <m:acc>
                          <m:accPr>
                            <m:chr m:val="⃗"/>
                            <m:ctrlPr>
                              <a:rPr lang="en-US" altLang="zh-TW" b="0" i="1">
                                <a:latin typeface="Cambria Math" panose="02040503050406030204" pitchFamily="18" charset="0"/>
                                <a:ea typeface="Cambria Math" panose="02040503050406030204" pitchFamily="18" charset="0"/>
                              </a:rPr>
                            </m:ctrlPr>
                          </m:accPr>
                          <m:e>
                            <m:r>
                              <a:rPr lang="en-US" altLang="zh-TW" b="0" i="1">
                                <a:latin typeface="Cambria Math" panose="02040503050406030204" pitchFamily="18" charset="0"/>
                                <a:ea typeface="Cambria Math" panose="02040503050406030204" pitchFamily="18" charset="0"/>
                              </a:rPr>
                              <m:t>𝑣</m:t>
                            </m:r>
                          </m:e>
                        </m:acc>
                      </m:e>
                      <m:sub>
                        <m:r>
                          <a:rPr lang="en-US" altLang="zh-TW" b="0" i="1">
                            <a:latin typeface="Cambria Math" panose="02040503050406030204" pitchFamily="18" charset="0"/>
                          </a:rPr>
                          <m:t>𝑖</m:t>
                        </m:r>
                      </m:sub>
                      <m:sup>
                        <m:r>
                          <a:rPr lang="en-US" altLang="zh-TW" b="0" i="1">
                            <a:latin typeface="Cambria Math" panose="02040503050406030204" pitchFamily="18" charset="0"/>
                          </a:rPr>
                          <m:t>′</m:t>
                        </m:r>
                      </m:sup>
                    </m:sSubSup>
                    <m:r>
                      <a:rPr lang="en-US" altLang="zh-TW" b="0" i="1">
                        <a:latin typeface="Cambria Math" panose="02040503050406030204" pitchFamily="18" charset="0"/>
                      </a:rPr>
                      <m:t>}</m:t>
                    </m:r>
                  </m:oMath>
                </a14:m>
                <a:r>
                  <a:rPr lang="en-US" altLang="zh-TW" dirty="0"/>
                  <a:t>, determine the 2D </a:t>
                </a:r>
                <a:r>
                  <a:rPr lang="en-US" altLang="zh-TW" dirty="0" err="1"/>
                  <a:t>homography</a:t>
                </a:r>
                <a:r>
                  <a:rPr lang="en-US" altLang="zh-TW" dirty="0"/>
                  <a:t> matrix </a:t>
                </a:r>
                <a14:m>
                  <m:oMath xmlns:m="http://schemas.openxmlformats.org/officeDocument/2006/math">
                    <m:r>
                      <a:rPr lang="en-US" altLang="zh-TW" b="1" i="1">
                        <a:latin typeface="Cambria Math" panose="02040503050406030204" pitchFamily="18" charset="0"/>
                      </a:rPr>
                      <m:t>𝑯</m:t>
                    </m:r>
                  </m:oMath>
                </a14:m>
                <a:r>
                  <a:rPr lang="en-US" altLang="zh-TW" b="1" dirty="0"/>
                  <a:t> </a:t>
                </a:r>
                <a:r>
                  <a:rPr lang="en-US" altLang="zh-TW" dirty="0"/>
                  <a:t>such that </a:t>
                </a:r>
                <a14:m>
                  <m:oMath xmlns:m="http://schemas.openxmlformats.org/officeDocument/2006/math">
                    <m:sSubSup>
                      <m:sSubSupPr>
                        <m:ctrlPr>
                          <a:rPr lang="en-US" altLang="zh-TW" i="1">
                            <a:latin typeface="Cambria Math" panose="02040503050406030204" pitchFamily="18" charset="0"/>
                          </a:rPr>
                        </m:ctrlPr>
                      </m:sSubSupPr>
                      <m:e>
                        <m:acc>
                          <m:accPr>
                            <m:chr m:val="⃗"/>
                            <m:ctrlPr>
                              <a:rPr lang="en-US" altLang="zh-TW" i="1">
                                <a:latin typeface="Cambria Math" panose="02040503050406030204" pitchFamily="18" charset="0"/>
                                <a:ea typeface="Cambria Math" panose="02040503050406030204" pitchFamily="18" charset="0"/>
                              </a:rPr>
                            </m:ctrlPr>
                          </m:accPr>
                          <m:e>
                            <m:r>
                              <a:rPr lang="en-US" altLang="zh-TW" i="1">
                                <a:latin typeface="Cambria Math" panose="02040503050406030204" pitchFamily="18" charset="0"/>
                                <a:ea typeface="Cambria Math" panose="02040503050406030204" pitchFamily="18" charset="0"/>
                              </a:rPr>
                              <m:t>𝑣</m:t>
                            </m:r>
                          </m:e>
                        </m:acc>
                      </m:e>
                      <m:sub>
                        <m:r>
                          <a:rPr lang="en-US" altLang="zh-TW" i="1">
                            <a:latin typeface="Cambria Math" panose="02040503050406030204" pitchFamily="18" charset="0"/>
                          </a:rPr>
                          <m:t>𝑖</m:t>
                        </m:r>
                      </m:sub>
                      <m:sup>
                        <m:r>
                          <a:rPr lang="en-US" altLang="zh-TW" i="1">
                            <a:latin typeface="Cambria Math" panose="02040503050406030204" pitchFamily="18" charset="0"/>
                          </a:rPr>
                          <m:t>′</m:t>
                        </m:r>
                      </m:sup>
                    </m:sSubSup>
                    <m:r>
                      <a:rPr lang="en-US" altLang="zh-TW" b="0" i="1">
                        <a:latin typeface="Cambria Math" panose="02040503050406030204" pitchFamily="18" charset="0"/>
                      </a:rPr>
                      <m:t>=</m:t>
                    </m:r>
                    <m:r>
                      <a:rPr lang="en-US" altLang="zh-TW" b="1" i="1">
                        <a:latin typeface="Cambria Math" panose="02040503050406030204" pitchFamily="18" charset="0"/>
                      </a:rPr>
                      <m:t>𝑯</m:t>
                    </m:r>
                    <m:sSub>
                      <m:sSubPr>
                        <m:ctrlPr>
                          <a:rPr lang="en-US" altLang="zh-TW" b="0" i="1">
                            <a:latin typeface="Cambria Math" panose="02040503050406030204" pitchFamily="18" charset="0"/>
                          </a:rPr>
                        </m:ctrlPr>
                      </m:sSubPr>
                      <m:e>
                        <m:acc>
                          <m:accPr>
                            <m:chr m:val="⃗"/>
                            <m:ctrlPr>
                              <a:rPr lang="en-US" altLang="zh-TW" b="0" i="1">
                                <a:latin typeface="Cambria Math" panose="02040503050406030204" pitchFamily="18" charset="0"/>
                              </a:rPr>
                            </m:ctrlPr>
                          </m:accPr>
                          <m:e>
                            <m:r>
                              <a:rPr lang="en-US" altLang="zh-TW" b="0" i="1">
                                <a:latin typeface="Cambria Math" panose="02040503050406030204" pitchFamily="18" charset="0"/>
                              </a:rPr>
                              <m:t>𝑣</m:t>
                            </m:r>
                          </m:e>
                        </m:acc>
                      </m:e>
                      <m:sub>
                        <m:r>
                          <a:rPr lang="en-US" altLang="zh-TW" b="0" i="1">
                            <a:latin typeface="Cambria Math" panose="02040503050406030204" pitchFamily="18" charset="0"/>
                          </a:rPr>
                          <m:t>𝑖</m:t>
                        </m:r>
                      </m:sub>
                    </m:sSub>
                  </m:oMath>
                </a14:m>
                <a:r>
                  <a:rPr lang="en-US" altLang="zh-TW" b="1" dirty="0"/>
                  <a:t>.</a:t>
                </a:r>
              </a:p>
              <a:p>
                <a:r>
                  <a:rPr lang="en-US" altLang="zh-TW" dirty="0"/>
                  <a:t>Algorithm:</a:t>
                </a:r>
              </a:p>
              <a:p>
                <a:pPr lvl="1"/>
                <a:r>
                  <a:rPr lang="en-US" altLang="zh-TW" sz="2800" dirty="0"/>
                  <a:t>For each correspondence </a:t>
                </a:r>
                <a14:m>
                  <m:oMath xmlns:m="http://schemas.openxmlformats.org/officeDocument/2006/math">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𝑣</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rPr>
                        </m:ctrlPr>
                      </m:sSubSupPr>
                      <m:e>
                        <m:acc>
                          <m:accPr>
                            <m:chr m:val="⃗"/>
                            <m:ctrlPr>
                              <a:rPr lang="en-US" altLang="zh-TW" sz="2800" i="1">
                                <a:latin typeface="Cambria Math" panose="02040503050406030204" pitchFamily="18" charset="0"/>
                                <a:ea typeface="Cambria Math" panose="02040503050406030204" pitchFamily="18" charset="0"/>
                              </a:rPr>
                            </m:ctrlPr>
                          </m:accPr>
                          <m:e>
                            <m:r>
                              <a:rPr lang="en-US" altLang="zh-TW" sz="2800" i="1">
                                <a:latin typeface="Cambria Math" panose="02040503050406030204" pitchFamily="18" charset="0"/>
                                <a:ea typeface="Cambria Math" panose="02040503050406030204" pitchFamily="18" charset="0"/>
                              </a:rPr>
                              <m:t>𝑣</m:t>
                            </m:r>
                          </m:e>
                        </m:acc>
                      </m:e>
                      <m:sub>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r>
                      <a:rPr lang="en-US" altLang="zh-TW" sz="2800" i="1">
                        <a:latin typeface="Cambria Math" panose="02040503050406030204" pitchFamily="18" charset="0"/>
                      </a:rPr>
                      <m:t>}</m:t>
                    </m:r>
                  </m:oMath>
                </a14:m>
                <a:r>
                  <a:rPr lang="en-US" altLang="zh-TW" sz="2800" dirty="0"/>
                  <a:t>, compute the matrix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i="1">
                            <a:latin typeface="Cambria Math" panose="02040503050406030204" pitchFamily="18" charset="0"/>
                          </a:rPr>
                          <m:t>𝑖</m:t>
                        </m:r>
                      </m:sub>
                    </m:sSub>
                  </m:oMath>
                </a14:m>
                <a:r>
                  <a:rPr lang="en-US" altLang="zh-TW" sz="2800" dirty="0"/>
                  <a:t>;</a:t>
                </a:r>
              </a:p>
              <a:p>
                <a:pPr lvl="1"/>
                <a:r>
                  <a:rPr lang="en-US" altLang="zh-TW" sz="2800" dirty="0"/>
                  <a:t>Assemble the </a:t>
                </a:r>
                <a14:m>
                  <m:oMath xmlns:m="http://schemas.openxmlformats.org/officeDocument/2006/math">
                    <m:r>
                      <a:rPr lang="en-US" altLang="zh-TW" sz="2800" b="0" i="1">
                        <a:latin typeface="Cambria Math" panose="02040503050406030204" pitchFamily="18" charset="0"/>
                      </a:rPr>
                      <m:t>𝑁</m:t>
                    </m:r>
                  </m:oMath>
                </a14:m>
                <a:r>
                  <a:rPr lang="en-US" altLang="zh-TW" sz="2800" dirty="0"/>
                  <a:t> </a:t>
                </a:r>
                <a14:m>
                  <m:oMath xmlns:m="http://schemas.openxmlformats.org/officeDocument/2006/math">
                    <m:r>
                      <a:rPr lang="en-US" altLang="zh-TW" sz="2800" b="0" i="1">
                        <a:latin typeface="Cambria Math" panose="02040503050406030204" pitchFamily="18" charset="0"/>
                      </a:rPr>
                      <m:t>2</m:t>
                    </m:r>
                    <m:r>
                      <a:rPr lang="en-US" altLang="zh-TW" sz="2800" b="0" i="1">
                        <a:latin typeface="Cambria Math" panose="02040503050406030204" pitchFamily="18" charset="0"/>
                        <a:ea typeface="Cambria Math" panose="02040503050406030204" pitchFamily="18" charset="0"/>
                      </a:rPr>
                      <m:t>×9</m:t>
                    </m:r>
                  </m:oMath>
                </a14:m>
                <a:r>
                  <a:rPr lang="en-US" altLang="zh-TW" sz="2800" dirty="0"/>
                  <a:t> </a:t>
                </a:r>
                <a:r>
                  <a:rPr lang="en-US" altLang="zh-TW" sz="2800" dirty="0" err="1"/>
                  <a:t>matrics</a:t>
                </a:r>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𝐴</m:t>
                        </m:r>
                      </m:e>
                      <m:sub>
                        <m:r>
                          <a:rPr lang="en-US" altLang="zh-TW" sz="2800" i="1">
                            <a:latin typeface="Cambria Math" panose="02040503050406030204" pitchFamily="18" charset="0"/>
                          </a:rPr>
                          <m:t>𝑖</m:t>
                        </m:r>
                      </m:sub>
                    </m:sSub>
                  </m:oMath>
                </a14:m>
                <a:r>
                  <a:rPr lang="en-US" altLang="zh-TW" sz="2800" dirty="0"/>
                  <a:t> into a single </a:t>
                </a:r>
                <a14:m>
                  <m:oMath xmlns:m="http://schemas.openxmlformats.org/officeDocument/2006/math">
                    <m:r>
                      <a:rPr lang="en-US" altLang="zh-TW" sz="2800" b="0" i="1">
                        <a:latin typeface="Cambria Math" panose="02040503050406030204" pitchFamily="18" charset="0"/>
                      </a:rPr>
                      <m:t>2</m:t>
                    </m:r>
                    <m:r>
                      <a:rPr lang="en-US" altLang="zh-TW" sz="2800" b="0" i="1">
                        <a:latin typeface="Cambria Math" panose="02040503050406030204" pitchFamily="18" charset="0"/>
                      </a:rPr>
                      <m:t>𝑁</m:t>
                    </m:r>
                    <m:r>
                      <a:rPr lang="en-US" altLang="zh-TW" sz="2800" b="0" i="1">
                        <a:latin typeface="Cambria Math" panose="02040503050406030204" pitchFamily="18" charset="0"/>
                        <a:ea typeface="Cambria Math" panose="02040503050406030204" pitchFamily="18" charset="0"/>
                      </a:rPr>
                      <m:t>×9</m:t>
                    </m:r>
                  </m:oMath>
                </a14:m>
                <a:r>
                  <a:rPr lang="en-US" altLang="zh-TW" sz="2800" dirty="0"/>
                  <a:t> matrix </a:t>
                </a:r>
                <a14:m>
                  <m:oMath xmlns:m="http://schemas.openxmlformats.org/officeDocument/2006/math">
                    <m:r>
                      <a:rPr lang="en-US" altLang="zh-TW" sz="2800" b="1" i="1">
                        <a:latin typeface="Cambria Math" panose="02040503050406030204" pitchFamily="18" charset="0"/>
                      </a:rPr>
                      <m:t>𝑨</m:t>
                    </m:r>
                  </m:oMath>
                </a14:m>
                <a:r>
                  <a:rPr lang="en-US" altLang="zh-TW" sz="2800" dirty="0"/>
                  <a:t>;</a:t>
                </a:r>
              </a:p>
              <a:p>
                <a:pPr lvl="1"/>
                <a:r>
                  <a:rPr lang="en-US" altLang="zh-TW" sz="2800" dirty="0"/>
                  <a:t>Obtain the SVD of </a:t>
                </a:r>
                <a14:m>
                  <m:oMath xmlns:m="http://schemas.openxmlformats.org/officeDocument/2006/math">
                    <m:r>
                      <a:rPr lang="en-US" altLang="zh-TW" sz="2800" b="1" i="1">
                        <a:latin typeface="Cambria Math" panose="02040503050406030204" pitchFamily="18" charset="0"/>
                      </a:rPr>
                      <m:t>𝑨</m:t>
                    </m:r>
                  </m:oMath>
                </a14:m>
                <a:r>
                  <a:rPr lang="en-US" altLang="zh-TW" sz="2800" dirty="0"/>
                  <a:t>. The unit singular vector corresponding to the smallest singular value is the solution of </a:t>
                </a: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h</m:t>
                        </m:r>
                      </m:e>
                    </m:acc>
                  </m:oMath>
                </a14:m>
                <a:r>
                  <a:rPr lang="en-US" altLang="zh-TW" sz="2800" dirty="0"/>
                  <a:t>. Specifically, if </a:t>
                </a:r>
                <a14:m>
                  <m:oMath xmlns:m="http://schemas.openxmlformats.org/officeDocument/2006/math">
                    <m:r>
                      <a:rPr lang="en-US" altLang="zh-TW" sz="2800" b="0" i="1">
                        <a:latin typeface="Cambria Math" panose="02040503050406030204" pitchFamily="18" charset="0"/>
                      </a:rPr>
                      <m:t>𝐴</m:t>
                    </m:r>
                    <m:r>
                      <a:rPr lang="en-US" altLang="zh-TW" sz="2800" b="0" i="1">
                        <a:latin typeface="Cambria Math" panose="02040503050406030204" pitchFamily="18" charset="0"/>
                      </a:rPr>
                      <m:t>=</m:t>
                    </m:r>
                    <m:r>
                      <a:rPr lang="en-US" altLang="zh-TW" sz="2800" b="0" i="1">
                        <a:latin typeface="Cambria Math" panose="02040503050406030204" pitchFamily="18" charset="0"/>
                      </a:rPr>
                      <m:t>𝑈𝐷</m:t>
                    </m:r>
                    <m:sSup>
                      <m:sSupPr>
                        <m:ctrlPr>
                          <a:rPr lang="en-US" altLang="zh-TW" sz="2800" b="0" i="1">
                            <a:latin typeface="Cambria Math" panose="02040503050406030204" pitchFamily="18" charset="0"/>
                          </a:rPr>
                        </m:ctrlPr>
                      </m:sSupPr>
                      <m:e>
                        <m:r>
                          <a:rPr lang="en-US" altLang="zh-TW" sz="2800" b="0" i="1">
                            <a:latin typeface="Cambria Math" panose="02040503050406030204" pitchFamily="18" charset="0"/>
                          </a:rPr>
                          <m:t>𝑉</m:t>
                        </m:r>
                      </m:e>
                      <m:sup>
                        <m:r>
                          <a:rPr lang="en-US" altLang="zh-TW" sz="2800" b="0" i="1">
                            <a:latin typeface="Cambria Math" panose="02040503050406030204" pitchFamily="18" charset="0"/>
                          </a:rPr>
                          <m:t>𝑇</m:t>
                        </m:r>
                      </m:sup>
                    </m:sSup>
                  </m:oMath>
                </a14:m>
                <a:r>
                  <a:rPr lang="en-US" altLang="zh-TW" sz="2800" dirty="0"/>
                  <a:t> with </a:t>
                </a:r>
                <a14:m>
                  <m:oMath xmlns:m="http://schemas.openxmlformats.org/officeDocument/2006/math">
                    <m:r>
                      <a:rPr lang="en-US" altLang="zh-TW" sz="2800" b="0" i="1">
                        <a:latin typeface="Cambria Math" panose="02040503050406030204" pitchFamily="18" charset="0"/>
                      </a:rPr>
                      <m:t>𝐷</m:t>
                    </m:r>
                  </m:oMath>
                </a14:m>
                <a:r>
                  <a:rPr lang="en-US" altLang="zh-TW" sz="2800" dirty="0"/>
                  <a:t> diagonal with positive diagonal entries, arranged in descending order down the diagonal, the </a:t>
                </a: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h</m:t>
                        </m:r>
                      </m:e>
                    </m:acc>
                  </m:oMath>
                </a14:m>
                <a:r>
                  <a:rPr lang="en-US" altLang="zh-TW" sz="2800" dirty="0">
                    <a:latin typeface="Cambria Math" panose="02040503050406030204" pitchFamily="18" charset="0"/>
                  </a:rPr>
                  <a:t> is the last column of </a:t>
                </a:r>
                <a14:m>
                  <m:oMath xmlns:m="http://schemas.openxmlformats.org/officeDocument/2006/math">
                    <m:r>
                      <a:rPr lang="en-US" altLang="zh-TW" sz="2800" b="0" i="1">
                        <a:latin typeface="Cambria Math" panose="02040503050406030204" pitchFamily="18" charset="0"/>
                      </a:rPr>
                      <m:t>𝑉</m:t>
                    </m:r>
                  </m:oMath>
                </a14:m>
                <a:r>
                  <a:rPr lang="en-US" altLang="zh-TW" sz="2800" dirty="0"/>
                  <a:t>;</a:t>
                </a:r>
              </a:p>
              <a:p>
                <a:pPr lvl="1"/>
                <a:r>
                  <a:rPr lang="en-US" altLang="zh-TW" sz="2800" dirty="0"/>
                  <a:t>Reorder </a:t>
                </a: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h</m:t>
                        </m:r>
                      </m:e>
                    </m:acc>
                  </m:oMath>
                </a14:m>
                <a:r>
                  <a:rPr lang="en-US" altLang="zh-TW" sz="2800" dirty="0"/>
                  <a:t> to obtain </a:t>
                </a:r>
                <a14:m>
                  <m:oMath xmlns:m="http://schemas.openxmlformats.org/officeDocument/2006/math">
                    <m:r>
                      <a:rPr lang="en-US" altLang="zh-TW" sz="2800" b="1" i="1">
                        <a:latin typeface="Cambria Math" panose="02040503050406030204" pitchFamily="18" charset="0"/>
                      </a:rPr>
                      <m:t>𝑯</m:t>
                    </m:r>
                  </m:oMath>
                </a14:m>
                <a:r>
                  <a:rPr lang="en-US" altLang="zh-TW" sz="2800" dirty="0"/>
                  <a:t>.</a:t>
                </a:r>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6" y="1457471"/>
                <a:ext cx="11548533" cy="5791921"/>
              </a:xfrm>
              <a:blipFill>
                <a:blip r:embed="rId3"/>
                <a:stretch>
                  <a:fillRect l="-879" t="-1532" r="-54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047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dirty="0"/>
              <a:t>Task 4 – </a:t>
            </a:r>
            <a:r>
              <a:rPr lang="en-US" sz="3600" dirty="0"/>
              <a:t>Random Sample Consensus(RANSAC)</a:t>
            </a:r>
            <a:r>
              <a:rPr lang="en-HK" sz="3600" dirty="0"/>
              <a:t> </a:t>
            </a:r>
            <a:endParaRPr lang="zh-TW" altLang="en-US" sz="3600" dirty="0"/>
          </a:p>
        </p:txBody>
      </p:sp>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a:bodyPr>
          <a:lstStyle/>
          <a:p>
            <a:r>
              <a:rPr lang="en-US" altLang="zh-TW" dirty="0"/>
              <a:t>Reference</a:t>
            </a:r>
          </a:p>
          <a:p>
            <a:pPr lvl="1"/>
            <a:r>
              <a:rPr lang="en-US" altLang="zh-TW" sz="2800" dirty="0"/>
              <a:t>Multiple View Geometry in Computer Vision”, Second Edition. Richard Hartley and Andrew Zisserman, Cambridge University Press, March 2004.</a:t>
            </a:r>
          </a:p>
          <a:p>
            <a:pPr lvl="1"/>
            <a:endParaRPr lang="en-US" altLang="zh-TW" sz="2800" dirty="0"/>
          </a:p>
          <a:p>
            <a:pPr marL="457200" lvl="1" indent="0">
              <a:buNone/>
            </a:pPr>
            <a:r>
              <a:rPr lang="en-US" altLang="zh-TW" sz="2800" dirty="0"/>
              <a:t>    Chapter 4. PP89 - 91</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0295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5 – Merge</a:t>
            </a:r>
            <a:endParaRPr lang="zh-TW" altLang="en-US" sz="360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lnSpcReduction="10000"/>
              </a:bodyPr>
              <a:lstStyle/>
              <a:p>
                <a:r>
                  <a:rPr lang="en-US" dirty="0"/>
                  <a:t>Take one of the image as reference, and the rest as target;</a:t>
                </a:r>
              </a:p>
              <a:p>
                <a:r>
                  <a:rPr lang="en-US" dirty="0"/>
                  <a:t>Warp the target using the </a:t>
                </a:r>
                <a:r>
                  <a:rPr lang="en-US" dirty="0" err="1"/>
                  <a:t>homography</a:t>
                </a:r>
                <a:r>
                  <a:rPr lang="en-US" dirty="0"/>
                  <a:t> </a:t>
                </a:r>
                <a14:m>
                  <m:oMath xmlns:m="http://schemas.openxmlformats.org/officeDocument/2006/math">
                    <m:r>
                      <a:rPr lang="en-US" b="1" i="1">
                        <a:latin typeface="Cambria Math" panose="02040503050406030204" pitchFamily="18" charset="0"/>
                      </a:rPr>
                      <m:t>𝑯</m:t>
                    </m:r>
                  </m:oMath>
                </a14:m>
                <a:r>
                  <a:rPr lang="en-US" dirty="0"/>
                  <a:t>;</a:t>
                </a:r>
                <a:endParaRPr lang="en-US" b="1" dirty="0"/>
              </a:p>
              <a:p>
                <a:r>
                  <a:rPr lang="en-HK" dirty="0"/>
                  <a:t>Compute the bounding rectangle of the resulting image and then use the inverse homograph matrix to do the wrapping;</a:t>
                </a:r>
              </a:p>
              <a:p>
                <a:r>
                  <a:rPr lang="en-HK" dirty="0"/>
                  <a:t>Suppose </a:t>
                </a:r>
                <a14:m>
                  <m:oMath xmlns:m="http://schemas.openxmlformats.org/officeDocument/2006/math">
                    <m:r>
                      <a:rPr lang="en-US" b="1" i="1">
                        <a:latin typeface="Cambria Math" panose="02040503050406030204" pitchFamily="18" charset="0"/>
                      </a:rPr>
                      <m:t>𝑯</m:t>
                    </m:r>
                    <m:r>
                      <a:rPr lang="en-US" b="1" i="1">
                        <a:latin typeface="Cambria Math" panose="02040503050406030204" pitchFamily="18" charset="0"/>
                      </a:rPr>
                      <m:t> </m:t>
                    </m:r>
                  </m:oMath>
                </a14:m>
                <a:r>
                  <a:rPr lang="en-HK" dirty="0"/>
                  <a:t>: A -&gt; B, if you set A as reference and B as target, then B will be warped. In this case, the forward mapping for this warping is B -&gt; A and the transformation matrix should  </a:t>
                </a:r>
                <a:r>
                  <a:rPr lang="en-HK" dirty="0" err="1"/>
                  <a:t>inv</a:t>
                </a:r>
                <a:r>
                  <a:rPr lang="en-HK" dirty="0"/>
                  <a:t>(</a:t>
                </a:r>
                <a14:m>
                  <m:oMath xmlns:m="http://schemas.openxmlformats.org/officeDocument/2006/math">
                    <m:r>
                      <a:rPr lang="en-US" b="1" i="1">
                        <a:latin typeface="Cambria Math" panose="02040503050406030204" pitchFamily="18" charset="0"/>
                      </a:rPr>
                      <m:t>𝑯</m:t>
                    </m:r>
                  </m:oMath>
                </a14:m>
                <a:r>
                  <a:rPr lang="en-HK" dirty="0"/>
                  <a:t>). Then, in the reverse mapping, the transformation is just </a:t>
                </a:r>
                <a14:m>
                  <m:oMath xmlns:m="http://schemas.openxmlformats.org/officeDocument/2006/math">
                    <m:r>
                      <a:rPr lang="en-US" b="1" i="1">
                        <a:latin typeface="Cambria Math" panose="02040503050406030204" pitchFamily="18" charset="0"/>
                      </a:rPr>
                      <m:t>𝑯</m:t>
                    </m:r>
                  </m:oMath>
                </a14:m>
                <a:r>
                  <a:rPr lang="en-HK" dirty="0"/>
                  <a:t> itself. </a:t>
                </a:r>
              </a:p>
              <a:p>
                <a:r>
                  <a:rPr lang="en-HK" dirty="0"/>
                  <a:t>For the overlapping part of the result image: interpolate the </a:t>
                </a:r>
                <a:r>
                  <a:rPr lang="en-HK" dirty="0" err="1"/>
                  <a:t>color</a:t>
                </a:r>
                <a:r>
                  <a:rPr lang="en-HK" dirty="0"/>
                  <a:t> intensity to make the result look more natural at this region (blend).</a:t>
                </a:r>
                <a:endParaRPr lang="en-US" dirty="0"/>
              </a:p>
            </p:txBody>
          </p:sp>
        </mc:Choice>
        <mc:Fallback>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2"/>
                <a:stretch>
                  <a:fillRect l="-931" t="-288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42063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p:txBody>
          <a:bodyPr/>
          <a:lstStyle/>
          <a:p>
            <a:r>
              <a:rPr lang="en-US" altLang="zh-TW" dirty="0"/>
              <a:t>Task 1 – Cylindrical Projection</a:t>
            </a:r>
            <a:endParaRPr lang="zh-TW" altLang="en-US" dirty="0"/>
          </a:p>
        </p:txBody>
      </p:sp>
      <p:sp>
        <p:nvSpPr>
          <p:cNvPr id="10" name="Rectangle 9">
            <a:extLst>
              <a:ext uri="{FF2B5EF4-FFF2-40B4-BE49-F238E27FC236}">
                <a16:creationId xmlns:a16="http://schemas.microsoft.com/office/drawing/2014/main" id="{2A7F1EC3-52FC-AB42-B906-F053E1B13F7F}"/>
              </a:ext>
            </a:extLst>
          </p:cNvPr>
          <p:cNvSpPr/>
          <p:nvPr/>
        </p:nvSpPr>
        <p:spPr>
          <a:xfrm>
            <a:off x="3704253" y="1950099"/>
            <a:ext cx="1530220" cy="18381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43FD88-840A-2144-AD76-472DEA4D9652}"/>
              </a:ext>
            </a:extLst>
          </p:cNvPr>
          <p:cNvSpPr/>
          <p:nvPr/>
        </p:nvSpPr>
        <p:spPr>
          <a:xfrm>
            <a:off x="3704253" y="4528458"/>
            <a:ext cx="1530220" cy="18381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D4EEFD7E-7577-B54B-931A-BE32C38FF8A5}"/>
              </a:ext>
            </a:extLst>
          </p:cNvPr>
          <p:cNvSpPr/>
          <p:nvPr/>
        </p:nvSpPr>
        <p:spPr>
          <a:xfrm>
            <a:off x="5906277" y="2724539"/>
            <a:ext cx="578498" cy="186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5253650-F559-5840-A903-33DB3C8A5A92}"/>
              </a:ext>
            </a:extLst>
          </p:cNvPr>
          <p:cNvSpPr/>
          <p:nvPr/>
        </p:nvSpPr>
        <p:spPr>
          <a:xfrm>
            <a:off x="5906277" y="5354216"/>
            <a:ext cx="578498" cy="186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4BBDFB-EB50-E74B-A0F4-1C88C35FEEF0}"/>
              </a:ext>
            </a:extLst>
          </p:cNvPr>
          <p:cNvSpPr/>
          <p:nvPr/>
        </p:nvSpPr>
        <p:spPr>
          <a:xfrm>
            <a:off x="7156579" y="1950099"/>
            <a:ext cx="1530220" cy="1838130"/>
          </a:xfrm>
          <a:prstGeom prst="rect">
            <a:avLst/>
          </a:prstGeom>
          <a:solidFill>
            <a:schemeClr val="tx1"/>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AB0668-D315-BE48-9EEF-3CAD2D69B99E}"/>
              </a:ext>
            </a:extLst>
          </p:cNvPr>
          <p:cNvSpPr/>
          <p:nvPr/>
        </p:nvSpPr>
        <p:spPr>
          <a:xfrm>
            <a:off x="7156579" y="4528457"/>
            <a:ext cx="1530220" cy="1838130"/>
          </a:xfrm>
          <a:prstGeom prst="rect">
            <a:avLst/>
          </a:prstGeom>
          <a:solidFill>
            <a:schemeClr val="tx1"/>
          </a:solid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rminator 3">
            <a:extLst>
              <a:ext uri="{FF2B5EF4-FFF2-40B4-BE49-F238E27FC236}">
                <a16:creationId xmlns:a16="http://schemas.microsoft.com/office/drawing/2014/main" id="{D6725C2A-E856-4E4D-8B53-1C833AF8D3FA}"/>
              </a:ext>
            </a:extLst>
          </p:cNvPr>
          <p:cNvSpPr/>
          <p:nvPr/>
        </p:nvSpPr>
        <p:spPr>
          <a:xfrm rot="5400000">
            <a:off x="7004956" y="2103323"/>
            <a:ext cx="1833465" cy="1530219"/>
          </a:xfrm>
          <a:prstGeom prst="flowChartTermina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rminator 17">
            <a:extLst>
              <a:ext uri="{FF2B5EF4-FFF2-40B4-BE49-F238E27FC236}">
                <a16:creationId xmlns:a16="http://schemas.microsoft.com/office/drawing/2014/main" id="{A1E9FC93-7988-E443-AEE4-96C69D995150}"/>
              </a:ext>
            </a:extLst>
          </p:cNvPr>
          <p:cNvSpPr/>
          <p:nvPr/>
        </p:nvSpPr>
        <p:spPr>
          <a:xfrm rot="5400000">
            <a:off x="7001090" y="4680880"/>
            <a:ext cx="1841194" cy="1530219"/>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5658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altLang="zh-TW" sz="4800"/>
              <a:t>Task 5 – Merge</a:t>
            </a:r>
            <a:endParaRPr lang="en-US" altLang="zh-TW" sz="4800" dirty="0"/>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6" name="Picture 35">
            <a:extLst>
              <a:ext uri="{FF2B5EF4-FFF2-40B4-BE49-F238E27FC236}">
                <a16:creationId xmlns:a16="http://schemas.microsoft.com/office/drawing/2014/main" id="{D6B48F92-5904-5544-810E-804D746BBEAD}"/>
              </a:ext>
            </a:extLst>
          </p:cNvPr>
          <p:cNvPicPr/>
          <p:nvPr/>
        </p:nvPicPr>
        <p:blipFill rotWithShape="1">
          <a:blip r:embed="rId3">
            <a:extLst>
              <a:ext uri="{28A0092B-C50C-407E-A947-70E740481C1C}">
                <a14:useLocalDpi xmlns:a14="http://schemas.microsoft.com/office/drawing/2010/main" val="0"/>
              </a:ext>
            </a:extLst>
          </a:blip>
          <a:srcRect t="2100" r="3" b="3"/>
          <a:stretch/>
        </p:blipFill>
        <p:spPr>
          <a:xfrm>
            <a:off x="4868487" y="10"/>
            <a:ext cx="7323513" cy="6857990"/>
          </a:xfrm>
          <a:prstGeom prst="rect">
            <a:avLst/>
          </a:prstGeom>
        </p:spPr>
      </p:pic>
    </p:spTree>
    <p:extLst>
      <p:ext uri="{BB962C8B-B14F-4D97-AF65-F5344CB8AC3E}">
        <p14:creationId xmlns:p14="http://schemas.microsoft.com/office/powerpoint/2010/main" val="312783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Another Example – Cylindrical Projection</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6E3DCF-37F2-7A43-85B3-FE89CE046ACD}"/>
              </a:ext>
            </a:extLst>
          </p:cNvPr>
          <p:cNvPicPr>
            <a:picLocks noChangeAspect="1"/>
          </p:cNvPicPr>
          <p:nvPr/>
        </p:nvPicPr>
        <p:blipFill>
          <a:blip r:embed="rId2"/>
          <a:stretch>
            <a:fillRect/>
          </a:stretch>
        </p:blipFill>
        <p:spPr>
          <a:xfrm>
            <a:off x="1642738" y="2426818"/>
            <a:ext cx="2833574"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48813FA-763C-1043-938F-CD44C90C4C25}"/>
              </a:ext>
            </a:extLst>
          </p:cNvPr>
          <p:cNvPicPr>
            <a:picLocks noChangeAspect="1"/>
          </p:cNvPicPr>
          <p:nvPr/>
        </p:nvPicPr>
        <p:blipFill>
          <a:blip r:embed="rId3"/>
          <a:stretch>
            <a:fillRect/>
          </a:stretch>
        </p:blipFill>
        <p:spPr>
          <a:xfrm>
            <a:off x="7756244" y="2426818"/>
            <a:ext cx="2833574" cy="3997637"/>
          </a:xfrm>
          <a:prstGeom prst="rect">
            <a:avLst/>
          </a:prstGeom>
        </p:spPr>
      </p:pic>
    </p:spTree>
    <p:extLst>
      <p:ext uri="{BB962C8B-B14F-4D97-AF65-F5344CB8AC3E}">
        <p14:creationId xmlns:p14="http://schemas.microsoft.com/office/powerpoint/2010/main" val="128805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600">
                <a:solidFill>
                  <a:srgbClr val="FFFFFF"/>
                </a:solidFill>
              </a:rPr>
              <a:t>Another Example – Corner Points Detection</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screenshot, photo, green, field&#10;&#10;Description automatically generated">
            <a:extLst>
              <a:ext uri="{FF2B5EF4-FFF2-40B4-BE49-F238E27FC236}">
                <a16:creationId xmlns:a16="http://schemas.microsoft.com/office/drawing/2014/main" id="{B94FB351-B211-FF40-8C76-BABDD2684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720662"/>
            <a:ext cx="5455917" cy="3409948"/>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rass, photo, man, playing&#10;&#10;Description automatically generated">
            <a:extLst>
              <a:ext uri="{FF2B5EF4-FFF2-40B4-BE49-F238E27FC236}">
                <a16:creationId xmlns:a16="http://schemas.microsoft.com/office/drawing/2014/main" id="{8F5EA56A-612D-D34E-A612-589E6D46C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720662"/>
            <a:ext cx="5455917" cy="3409948"/>
          </a:xfrm>
          <a:prstGeom prst="rect">
            <a:avLst/>
          </a:prstGeom>
        </p:spPr>
      </p:pic>
    </p:spTree>
    <p:extLst>
      <p:ext uri="{BB962C8B-B14F-4D97-AF65-F5344CB8AC3E}">
        <p14:creationId xmlns:p14="http://schemas.microsoft.com/office/powerpoint/2010/main" val="290557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large green field with trees in the background&#10;&#10;Description automatically generated">
            <a:extLst>
              <a:ext uri="{FF2B5EF4-FFF2-40B4-BE49-F238E27FC236}">
                <a16:creationId xmlns:a16="http://schemas.microsoft.com/office/drawing/2014/main" id="{650C36B9-8438-ED43-B93D-931DAD662C32}"/>
              </a:ext>
            </a:extLst>
          </p:cNvPr>
          <p:cNvPicPr>
            <a:picLocks noChangeAspect="1"/>
          </p:cNvPicPr>
          <p:nvPr/>
        </p:nvPicPr>
        <p:blipFill rotWithShape="1">
          <a:blip r:embed="rId2">
            <a:extLst>
              <a:ext uri="{28A0092B-C50C-407E-A947-70E740481C1C}">
                <a14:useLocalDpi xmlns:a14="http://schemas.microsoft.com/office/drawing/2010/main" val="0"/>
              </a:ext>
            </a:extLst>
          </a:blip>
          <a:srcRect t="10000"/>
          <a:stretch/>
        </p:blipFill>
        <p:spPr>
          <a:xfrm>
            <a:off x="20" y="10"/>
            <a:ext cx="12191980" cy="6857990"/>
          </a:xfrm>
          <a:prstGeom prst="rect">
            <a:avLst/>
          </a:prstGeom>
        </p:spPr>
      </p:pic>
      <p:sp>
        <p:nvSpPr>
          <p:cNvPr id="24"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523875" y="5317240"/>
            <a:ext cx="11210925" cy="744836"/>
          </a:xfrm>
          <a:prstGeom prst="ellipse">
            <a:avLst/>
          </a:prstGeom>
        </p:spPr>
        <p:txBody>
          <a:bodyPr vert="horz" lIns="91440" tIns="45720" rIns="91440" bIns="45720" rtlCol="0" anchor="ctr">
            <a:normAutofit/>
          </a:bodyPr>
          <a:lstStyle/>
          <a:p>
            <a:pPr algn="ctr"/>
            <a:r>
              <a:rPr lang="en-US" sz="3100">
                <a:solidFill>
                  <a:schemeClr val="tx1">
                    <a:lumMod val="85000"/>
                    <a:lumOff val="15000"/>
                  </a:schemeClr>
                </a:solidFill>
              </a:rPr>
              <a:t>Another Example – Matching</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5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Another Example – Stitching Results without Cylindrical Projection</a:t>
            </a:r>
          </a:p>
        </p:txBody>
      </p:sp>
      <p:pic>
        <p:nvPicPr>
          <p:cNvPr id="5" name="Picture 4" descr="A large brick building with green grass&#10;&#10;Description automatically generated">
            <a:extLst>
              <a:ext uri="{FF2B5EF4-FFF2-40B4-BE49-F238E27FC236}">
                <a16:creationId xmlns:a16="http://schemas.microsoft.com/office/drawing/2014/main" id="{CFF4AD0C-414C-424E-B59C-C69A12F04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301" y="961812"/>
            <a:ext cx="5330796" cy="4930987"/>
          </a:xfrm>
          <a:prstGeom prst="rect">
            <a:avLst/>
          </a:prstGeom>
        </p:spPr>
      </p:pic>
    </p:spTree>
    <p:extLst>
      <p:ext uri="{BB962C8B-B14F-4D97-AF65-F5344CB8AC3E}">
        <p14:creationId xmlns:p14="http://schemas.microsoft.com/office/powerpoint/2010/main" val="13255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5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Another Example – Stitching Results without Cylindrical Projection</a:t>
            </a:r>
          </a:p>
        </p:txBody>
      </p:sp>
      <p:pic>
        <p:nvPicPr>
          <p:cNvPr id="5" name="Picture 4" descr="A large brick building with green grass&#10;&#10;Description automatically generated">
            <a:extLst>
              <a:ext uri="{FF2B5EF4-FFF2-40B4-BE49-F238E27FC236}">
                <a16:creationId xmlns:a16="http://schemas.microsoft.com/office/drawing/2014/main" id="{ABC2DDFA-135E-D54B-AD4D-A303999507B8}"/>
              </a:ext>
            </a:extLst>
          </p:cNvPr>
          <p:cNvPicPr>
            <a:picLocks noChangeAspect="1"/>
          </p:cNvPicPr>
          <p:nvPr/>
        </p:nvPicPr>
        <p:blipFill rotWithShape="1">
          <a:blip r:embed="rId2">
            <a:extLst>
              <a:ext uri="{28A0092B-C50C-407E-A947-70E740481C1C}">
                <a14:useLocalDpi xmlns:a14="http://schemas.microsoft.com/office/drawing/2010/main" val="0"/>
              </a:ext>
            </a:extLst>
          </a:blip>
          <a:srcRect b="21053"/>
          <a:stretch/>
        </p:blipFill>
        <p:spPr>
          <a:xfrm>
            <a:off x="4038600" y="1405635"/>
            <a:ext cx="7188199" cy="4043340"/>
          </a:xfrm>
          <a:prstGeom prst="rect">
            <a:avLst/>
          </a:prstGeom>
        </p:spPr>
      </p:pic>
    </p:spTree>
    <p:extLst>
      <p:ext uri="{BB962C8B-B14F-4D97-AF65-F5344CB8AC3E}">
        <p14:creationId xmlns:p14="http://schemas.microsoft.com/office/powerpoint/2010/main" val="394648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C2412-BB31-CF46-B52A-C1D70FC1BD8C}"/>
              </a:ext>
            </a:extLst>
          </p:cNvPr>
          <p:cNvPicPr>
            <a:picLocks noChangeAspect="1"/>
          </p:cNvPicPr>
          <p:nvPr/>
        </p:nvPicPr>
        <p:blipFill rotWithShape="1">
          <a:blip r:embed="rId2">
            <a:extLst>
              <a:ext uri="{28A0092B-C50C-407E-A947-70E740481C1C}">
                <a14:useLocalDpi xmlns:a14="http://schemas.microsoft.com/office/drawing/2010/main" val="0"/>
              </a:ext>
            </a:extLst>
          </a:blip>
          <a:srcRect b="10714"/>
          <a:stretch/>
        </p:blipFill>
        <p:spPr>
          <a:xfrm>
            <a:off x="20" y="10"/>
            <a:ext cx="12191980" cy="6857990"/>
          </a:xfrm>
          <a:prstGeom prst="rect">
            <a:avLst/>
          </a:prstGeom>
        </p:spPr>
      </p:pic>
      <p:sp>
        <p:nvSpPr>
          <p:cNvPr id="27" name="Rectangle 2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523875" y="5317240"/>
            <a:ext cx="11210925" cy="744836"/>
          </a:xfrm>
          <a:prstGeom prst="ellipse">
            <a:avLst/>
          </a:prstGeom>
        </p:spPr>
        <p:txBody>
          <a:bodyPr vert="horz" lIns="91440" tIns="45720" rIns="91440" bIns="45720" rtlCol="0" anchor="ctr">
            <a:normAutofit/>
          </a:bodyPr>
          <a:lstStyle/>
          <a:p>
            <a:pPr algn="ctr"/>
            <a:r>
              <a:rPr lang="en-US" sz="2300">
                <a:solidFill>
                  <a:schemeClr val="tx1">
                    <a:lumMod val="85000"/>
                    <a:lumOff val="15000"/>
                  </a:schemeClr>
                </a:solidFill>
              </a:rPr>
              <a:t>Another Example – Stitching Results without Cylindrical Projection</a:t>
            </a:r>
          </a:p>
        </p:txBody>
      </p:sp>
      <p:cxnSp>
        <p:nvCxnSpPr>
          <p:cNvPr id="28"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6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5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Another Example – Stitching Results with Cylindrical Projection</a:t>
            </a:r>
          </a:p>
        </p:txBody>
      </p:sp>
      <p:pic>
        <p:nvPicPr>
          <p:cNvPr id="5" name="Picture 4" descr="A view of a park&#10;&#10;Description automatically generated">
            <a:extLst>
              <a:ext uri="{FF2B5EF4-FFF2-40B4-BE49-F238E27FC236}">
                <a16:creationId xmlns:a16="http://schemas.microsoft.com/office/drawing/2014/main" id="{4B223B97-B954-074E-ABCF-3BE30B9C1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499" y="961812"/>
            <a:ext cx="4758401" cy="4930987"/>
          </a:xfrm>
          <a:prstGeom prst="rect">
            <a:avLst/>
          </a:prstGeom>
        </p:spPr>
      </p:pic>
    </p:spTree>
    <p:extLst>
      <p:ext uri="{BB962C8B-B14F-4D97-AF65-F5344CB8AC3E}">
        <p14:creationId xmlns:p14="http://schemas.microsoft.com/office/powerpoint/2010/main" val="235684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85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F4672-7B96-F846-ACCD-F3E555548D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Another Example – Stitching Results with Cylindrical Projection</a:t>
            </a:r>
          </a:p>
        </p:txBody>
      </p:sp>
      <p:pic>
        <p:nvPicPr>
          <p:cNvPr id="5" name="Picture 4">
            <a:extLst>
              <a:ext uri="{FF2B5EF4-FFF2-40B4-BE49-F238E27FC236}">
                <a16:creationId xmlns:a16="http://schemas.microsoft.com/office/drawing/2014/main" id="{F29E287F-F5E9-9046-A9DE-25AD54346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553" y="961812"/>
            <a:ext cx="6050293" cy="4930987"/>
          </a:xfrm>
          <a:prstGeom prst="rect">
            <a:avLst/>
          </a:prstGeom>
        </p:spPr>
      </p:pic>
    </p:spTree>
    <p:extLst>
      <p:ext uri="{BB962C8B-B14F-4D97-AF65-F5344CB8AC3E}">
        <p14:creationId xmlns:p14="http://schemas.microsoft.com/office/powerpoint/2010/main" val="1435562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F46A4AC-8041-724B-9769-9C60CEA3D3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Another Example – Stitching Results with Cylindrical Projection</a:t>
            </a:r>
          </a:p>
        </p:txBody>
      </p:sp>
      <p:pic>
        <p:nvPicPr>
          <p:cNvPr id="4" name="Picture 3" descr="A large brick building with green grass&#10;&#10;Description automatically generated">
            <a:extLst>
              <a:ext uri="{FF2B5EF4-FFF2-40B4-BE49-F238E27FC236}">
                <a16:creationId xmlns:a16="http://schemas.microsoft.com/office/drawing/2014/main" id="{194F6074-BC99-1B42-B941-9B9910812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45" y="961812"/>
            <a:ext cx="6342108" cy="4930987"/>
          </a:xfrm>
          <a:prstGeom prst="rect">
            <a:avLst/>
          </a:prstGeom>
        </p:spPr>
      </p:pic>
    </p:spTree>
    <p:extLst>
      <p:ext uri="{BB962C8B-B14F-4D97-AF65-F5344CB8AC3E}">
        <p14:creationId xmlns:p14="http://schemas.microsoft.com/office/powerpoint/2010/main" val="2763709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150764" y="4667429"/>
            <a:ext cx="4642745" cy="1777829"/>
          </a:xfrm>
        </p:spPr>
        <p:txBody>
          <a:bodyPr>
            <a:normAutofit/>
          </a:bodyPr>
          <a:lstStyle/>
          <a:p>
            <a:r>
              <a:rPr lang="en-US" altLang="zh-TW" sz="4000" dirty="0"/>
              <a:t>Task 1 –</a:t>
            </a:r>
            <a:br>
              <a:rPr lang="en-US" altLang="zh-TW" sz="4000" dirty="0"/>
            </a:br>
            <a:r>
              <a:rPr lang="en-US" altLang="zh-TW" sz="4000" dirty="0"/>
              <a:t> Cylindrical Projection</a:t>
            </a:r>
            <a:endParaRPr lang="zh-TW" altLang="en-US" sz="4000" dirty="0"/>
          </a:p>
        </p:txBody>
      </p:sp>
      <p:sp>
        <p:nvSpPr>
          <p:cNvPr id="35" name="Freeform: Shape 3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968904C5-EBE3-6745-ABE0-279A3F769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77" y="671951"/>
            <a:ext cx="10835840" cy="3359108"/>
          </a:xfrm>
          <a:prstGeom prst="rect">
            <a:avLst/>
          </a:prstGeom>
        </p:spPr>
      </p:pic>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4408981" y="4767661"/>
            <a:ext cx="7683492" cy="1770300"/>
          </a:xfrm>
        </p:spPr>
        <p:txBody>
          <a:bodyPr anchor="ctr">
            <a:normAutofit fontScale="92500"/>
          </a:bodyPr>
          <a:lstStyle/>
          <a:p>
            <a:r>
              <a:rPr lang="en-US" altLang="zh-TW" dirty="0"/>
              <a:t>Forward mapping</a:t>
            </a:r>
          </a:p>
          <a:p>
            <a:pPr lvl="1"/>
            <a:r>
              <a:rPr lang="en-US" altLang="zh-TW" sz="2800" dirty="0"/>
              <a:t>Iterate over source, sending pixels to destination</a:t>
            </a:r>
          </a:p>
          <a:p>
            <a:pPr lvl="1"/>
            <a:r>
              <a:rPr lang="en-US" altLang="zh-TW" sz="2800" dirty="0"/>
              <a:t>Holes may be generated during construction since some points in the target image may not be hit.</a:t>
            </a:r>
            <a:endParaRPr lang="zh-TW" altLang="en-US" sz="2800" dirty="0"/>
          </a:p>
        </p:txBody>
      </p:sp>
    </p:spTree>
    <p:extLst>
      <p:ext uri="{BB962C8B-B14F-4D97-AF65-F5344CB8AC3E}">
        <p14:creationId xmlns:p14="http://schemas.microsoft.com/office/powerpoint/2010/main" val="239560719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8094B041-C769-8A4B-8A80-761EB5013741}"/>
              </a:ext>
            </a:extLst>
          </p:cNvPr>
          <p:cNvPicPr>
            <a:picLocks noChangeAspect="1"/>
          </p:cNvPicPr>
          <p:nvPr/>
        </p:nvPicPr>
        <p:blipFill rotWithShape="1">
          <a:blip r:embed="rId2">
            <a:extLst>
              <a:ext uri="{28A0092B-C50C-407E-A947-70E740481C1C}">
                <a14:useLocalDpi xmlns:a14="http://schemas.microsoft.com/office/drawing/2010/main" val="0"/>
              </a:ext>
            </a:extLst>
          </a:blip>
          <a:srcRect t="19842" b="20948"/>
          <a:stretch/>
        </p:blipFill>
        <p:spPr>
          <a:xfrm>
            <a:off x="20" y="10"/>
            <a:ext cx="12191980" cy="6857990"/>
          </a:xfrm>
          <a:prstGeom prst="rect">
            <a:avLst/>
          </a:prstGeom>
        </p:spPr>
      </p:pic>
      <p:sp>
        <p:nvSpPr>
          <p:cNvPr id="2" name="Title 1">
            <a:extLst>
              <a:ext uri="{FF2B5EF4-FFF2-40B4-BE49-F238E27FC236}">
                <a16:creationId xmlns:a16="http://schemas.microsoft.com/office/drawing/2014/main" id="{97AF333C-DD2A-4C4F-BDC9-B39FCE121097}"/>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Simple Translation</a:t>
            </a:r>
          </a:p>
        </p:txBody>
      </p:sp>
    </p:spTree>
    <p:extLst>
      <p:ext uri="{BB962C8B-B14F-4D97-AF65-F5344CB8AC3E}">
        <p14:creationId xmlns:p14="http://schemas.microsoft.com/office/powerpoint/2010/main" val="360495424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838200" y="365125"/>
            <a:ext cx="10515600" cy="1325563"/>
          </a:xfrm>
        </p:spPr>
        <p:txBody>
          <a:bodyPr>
            <a:normAutofit/>
          </a:bodyPr>
          <a:lstStyle/>
          <a:p>
            <a:r>
              <a:rPr lang="en-US" altLang="zh-TW"/>
              <a:t>Assignment Submission and Marking</a:t>
            </a:r>
            <a:endParaRPr lang="zh-TW" altLang="en-US"/>
          </a:p>
        </p:txBody>
      </p:sp>
      <p:graphicFrame>
        <p:nvGraphicFramePr>
          <p:cNvPr id="7" name="內容版面配置區 4">
            <a:extLst>
              <a:ext uri="{FF2B5EF4-FFF2-40B4-BE49-F238E27FC236}">
                <a16:creationId xmlns:a16="http://schemas.microsoft.com/office/drawing/2014/main" id="{65510B3E-D560-4C91-B224-A8F20A236414}"/>
              </a:ext>
            </a:extLst>
          </p:cNvPr>
          <p:cNvGraphicFramePr>
            <a:graphicFrameLocks noGrp="1"/>
          </p:cNvGraphicFramePr>
          <p:nvPr>
            <p:ph idx="1"/>
            <p:extLst>
              <p:ext uri="{D42A27DB-BD31-4B8C-83A1-F6EECF244321}">
                <p14:modId xmlns:p14="http://schemas.microsoft.com/office/powerpoint/2010/main" val="26305670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210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5A4D73-BABB-4EDA-ABCA-37D3E33156F5}"/>
              </a:ext>
            </a:extLst>
          </p:cNvPr>
          <p:cNvPicPr>
            <a:picLocks noChangeAspect="1"/>
          </p:cNvPicPr>
          <p:nvPr/>
        </p:nvPicPr>
        <p:blipFill rotWithShape="1">
          <a:blip r:embed="rId2">
            <a:duotone>
              <a:schemeClr val="bg2">
                <a:shade val="45000"/>
                <a:satMod val="135000"/>
              </a:schemeClr>
              <a:prstClr val="white"/>
            </a:duotone>
          </a:blip>
          <a:srcRect t="12153" b="357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838200" y="365125"/>
            <a:ext cx="10515600" cy="1325563"/>
          </a:xfrm>
        </p:spPr>
        <p:txBody>
          <a:bodyPr>
            <a:normAutofit/>
          </a:bodyPr>
          <a:lstStyle/>
          <a:p>
            <a:r>
              <a:rPr lang="en-US" altLang="zh-TW"/>
              <a:t>Assignment Submission and Marking</a:t>
            </a:r>
            <a:endParaRPr lang="zh-TW" altLang="en-US" dirty="0"/>
          </a:p>
        </p:txBody>
      </p:sp>
      <p:graphicFrame>
        <p:nvGraphicFramePr>
          <p:cNvPr id="10" name="內容版面配置區 4">
            <a:extLst>
              <a:ext uri="{FF2B5EF4-FFF2-40B4-BE49-F238E27FC236}">
                <a16:creationId xmlns:a16="http://schemas.microsoft.com/office/drawing/2014/main" id="{6AADEC05-C877-431F-BD4B-3179501138A4}"/>
              </a:ext>
            </a:extLst>
          </p:cNvPr>
          <p:cNvGraphicFramePr>
            <a:graphicFrameLocks noGrp="1"/>
          </p:cNvGraphicFramePr>
          <p:nvPr>
            <p:ph idx="1"/>
            <p:extLst>
              <p:ext uri="{D42A27DB-BD31-4B8C-83A1-F6EECF244321}">
                <p14:modId xmlns:p14="http://schemas.microsoft.com/office/powerpoint/2010/main" val="26801623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3924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3273F6-C95E-430F-85FA-4F68B328646B}"/>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838200" y="365125"/>
            <a:ext cx="10515600" cy="1325563"/>
          </a:xfrm>
        </p:spPr>
        <p:txBody>
          <a:bodyPr>
            <a:normAutofit/>
          </a:bodyPr>
          <a:lstStyle/>
          <a:p>
            <a:r>
              <a:rPr lang="en-US" altLang="zh-TW" dirty="0"/>
              <a:t>Octave package installation</a:t>
            </a:r>
            <a:endParaRPr lang="zh-TW" altLang="en-US" dirty="0"/>
          </a:p>
        </p:txBody>
      </p:sp>
      <p:graphicFrame>
        <p:nvGraphicFramePr>
          <p:cNvPr id="7" name="內容版面配置區 4">
            <a:extLst>
              <a:ext uri="{FF2B5EF4-FFF2-40B4-BE49-F238E27FC236}">
                <a16:creationId xmlns:a16="http://schemas.microsoft.com/office/drawing/2014/main" id="{171C304C-06FF-459C-9500-A9141C199F6D}"/>
              </a:ext>
            </a:extLst>
          </p:cNvPr>
          <p:cNvGraphicFramePr>
            <a:graphicFrameLocks noGrp="1"/>
          </p:cNvGraphicFramePr>
          <p:nvPr>
            <p:ph idx="1"/>
            <p:extLst>
              <p:ext uri="{D42A27DB-BD31-4B8C-83A1-F6EECF244321}">
                <p14:modId xmlns:p14="http://schemas.microsoft.com/office/powerpoint/2010/main" val="11377668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5373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altLang="zh-TW" sz="7200" b="1" kern="1200">
                <a:solidFill>
                  <a:schemeClr val="tx1"/>
                </a:solidFill>
                <a:latin typeface="+mj-lt"/>
                <a:ea typeface="+mj-ea"/>
                <a:cs typeface="+mj-cs"/>
              </a:rPr>
              <a:t>Live Demo</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Picture 4" descr="A picture containing object, table&#10;&#10;Description automatically generated">
            <a:extLst>
              <a:ext uri="{FF2B5EF4-FFF2-40B4-BE49-F238E27FC236}">
                <a16:creationId xmlns:a16="http://schemas.microsoft.com/office/drawing/2014/main" id="{5C3B4A34-CF4D-E542-8163-9878A1050522}"/>
              </a:ext>
            </a:extLst>
          </p:cNvPr>
          <p:cNvPicPr>
            <a:picLocks noChangeAspect="1"/>
          </p:cNvPicPr>
          <p:nvPr/>
        </p:nvPicPr>
        <p:blipFill rotWithShape="1">
          <a:blip r:embed="rId3">
            <a:extLst>
              <a:ext uri="{28A0092B-C50C-407E-A947-70E740481C1C}">
                <a14:useLocalDpi xmlns:a14="http://schemas.microsoft.com/office/drawing/2010/main" val="0"/>
              </a:ext>
            </a:extLst>
          </a:blip>
          <a:srcRect l="367" t="2" b="-679"/>
          <a:stretch/>
        </p:blipFill>
        <p:spPr>
          <a:xfrm>
            <a:off x="-5804" y="-6706"/>
            <a:ext cx="12191980" cy="3615538"/>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4317780" y="4212013"/>
            <a:ext cx="7875280" cy="2428016"/>
          </a:xfrm>
        </p:spPr>
        <p:txBody>
          <a:bodyPr anchor="ctr">
            <a:normAutofit lnSpcReduction="10000"/>
          </a:bodyPr>
          <a:lstStyle/>
          <a:p>
            <a:r>
              <a:rPr lang="en-US" altLang="zh-TW" dirty="0"/>
              <a:t>Reverse mapping</a:t>
            </a:r>
          </a:p>
          <a:p>
            <a:pPr lvl="1"/>
            <a:r>
              <a:rPr lang="en-US" altLang="zh-TW" sz="2800" dirty="0"/>
              <a:t>Iterate over destination, finding pixels from source.</a:t>
            </a:r>
          </a:p>
          <a:p>
            <a:pPr lvl="1"/>
            <a:r>
              <a:rPr lang="en-US" altLang="zh-TW" sz="2800" dirty="0"/>
              <a:t>Non-integer coordinates: interpolation (Nearest, Bilinear, Bicubic…)</a:t>
            </a:r>
          </a:p>
          <a:p>
            <a:pPr lvl="1"/>
            <a:r>
              <a:rPr lang="en-US" altLang="zh-TW" sz="2800" dirty="0"/>
              <a:t>No holes, better than forward mapping</a:t>
            </a:r>
          </a:p>
          <a:p>
            <a:pPr lvl="1"/>
            <a:endParaRPr lang="zh-TW" altLang="en-US" sz="2800" dirty="0"/>
          </a:p>
        </p:txBody>
      </p:sp>
      <p:sp>
        <p:nvSpPr>
          <p:cNvPr id="63" name="標題 1">
            <a:extLst>
              <a:ext uri="{FF2B5EF4-FFF2-40B4-BE49-F238E27FC236}">
                <a16:creationId xmlns:a16="http://schemas.microsoft.com/office/drawing/2014/main" id="{8938B2A7-B0D4-D943-8E05-9E41AAE44473}"/>
              </a:ext>
            </a:extLst>
          </p:cNvPr>
          <p:cNvSpPr txBox="1">
            <a:spLocks/>
          </p:cNvSpPr>
          <p:nvPr/>
        </p:nvSpPr>
        <p:spPr>
          <a:xfrm>
            <a:off x="132482" y="4671720"/>
            <a:ext cx="4642745"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t>Task 1 –</a:t>
            </a:r>
            <a:br>
              <a:rPr lang="en-US" altLang="zh-TW" sz="4000" dirty="0"/>
            </a:br>
            <a:r>
              <a:rPr lang="en-US" altLang="zh-TW" sz="4000" dirty="0"/>
              <a:t> Cylindrical Projection</a:t>
            </a:r>
            <a:endParaRPr lang="zh-TW" altLang="en-US" sz="4000" dirty="0"/>
          </a:p>
        </p:txBody>
      </p:sp>
    </p:spTree>
    <p:extLst>
      <p:ext uri="{BB962C8B-B14F-4D97-AF65-F5344CB8AC3E}">
        <p14:creationId xmlns:p14="http://schemas.microsoft.com/office/powerpoint/2010/main" val="24540364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8740797" y="1122363"/>
            <a:ext cx="3084758" cy="2902882"/>
          </a:xfrm>
        </p:spPr>
        <p:txBody>
          <a:bodyPr vert="horz" lIns="91440" tIns="45720" rIns="91440" bIns="45720" rtlCol="0" anchor="b">
            <a:normAutofit/>
          </a:bodyPr>
          <a:lstStyle/>
          <a:p>
            <a:r>
              <a:rPr lang="en-US" altLang="zh-TW" sz="4000" kern="1200">
                <a:solidFill>
                  <a:schemeClr val="tx1"/>
                </a:solidFill>
                <a:latin typeface="+mj-lt"/>
                <a:ea typeface="+mj-ea"/>
                <a:cs typeface="+mj-cs"/>
              </a:rPr>
              <a:t>Task 1 – Cylindrical Projection</a:t>
            </a:r>
          </a:p>
        </p:txBody>
      </p:sp>
      <p:grpSp>
        <p:nvGrpSpPr>
          <p:cNvPr id="52" name="Group 51">
            <a:extLst>
              <a:ext uri="{FF2B5EF4-FFF2-40B4-BE49-F238E27FC236}">
                <a16:creationId xmlns:a16="http://schemas.microsoft.com/office/drawing/2014/main" id="{9A19A3F5-314C-46CC-8695-7C6BFCACF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1664" y="73152"/>
            <a:ext cx="1178966" cy="232963"/>
            <a:chOff x="7763256" y="73152"/>
            <a:chExt cx="1178966" cy="232963"/>
          </a:xfrm>
        </p:grpSpPr>
        <p:sp>
          <p:nvSpPr>
            <p:cNvPr id="53" name="Rectangle 64">
              <a:extLst>
                <a:ext uri="{FF2B5EF4-FFF2-40B4-BE49-F238E27FC236}">
                  <a16:creationId xmlns:a16="http://schemas.microsoft.com/office/drawing/2014/main" id="{278F674D-D76D-4798-B032-C8B53BB24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93C95A67-CFD6-49FD-BAAA-A697C0CD3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182CC514-9A22-43DC-9B8B-274A1BA4F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C5736E08-B988-4CC3-A244-9E5F806B4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B2938EAC-3109-4B44-9E80-A9A7D99F1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E10B9525-3F05-4446-8486-E44910EE6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F93E511D-E6DC-4D13-976A-0110E165A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85684F25-E83E-4E6D-AD9A-B9BDDB0E7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118B2579-8426-416F-8744-D7EB91511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5B4CB9E6-5FA1-4665-888E-BEBD41CC8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5095E589-7E16-4865-B076-8C04BA65A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6D0546CB-725B-4586-BEDD-A8E1DA496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B5EE017-5E43-4AB4-BF17-C2150694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456BFE42-FE3E-4763-A6E8-BC9C34C1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A395DBA0-7465-4857-B1C8-CB25971B0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BC8EB897-B7B1-4BAD-AB7C-A40DE6F4B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4664B19C-7F4F-4092-ADCA-581CE08E1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1841D5A7-F7A1-4A43-834B-F6DF2B0E2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07387B72-31EA-4F4A-8CAD-2132C333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99841BC6-D90A-4F47-B7B0-21B4DEA24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AD361E02-8992-0E4B-9F7B-59C996C6372D}"/>
              </a:ext>
            </a:extLst>
          </p:cNvPr>
          <p:cNvPicPr/>
          <p:nvPr/>
        </p:nvPicPr>
        <p:blipFill rotWithShape="1">
          <a:blip r:embed="rId3">
            <a:extLst>
              <a:ext uri="{28A0092B-C50C-407E-A947-70E740481C1C}">
                <a14:useLocalDpi xmlns:a14="http://schemas.microsoft.com/office/drawing/2010/main" val="0"/>
              </a:ext>
            </a:extLst>
          </a:blip>
          <a:srcRect r="3388" b="3"/>
          <a:stretch/>
        </p:blipFill>
        <p:spPr>
          <a:xfrm>
            <a:off x="224949" y="576072"/>
            <a:ext cx="3919228" cy="5522976"/>
          </a:xfrm>
          <a:prstGeom prst="rect">
            <a:avLst/>
          </a:prstGeom>
        </p:spPr>
      </p:pic>
      <p:pic>
        <p:nvPicPr>
          <p:cNvPr id="42" name="Picture 41">
            <a:extLst>
              <a:ext uri="{FF2B5EF4-FFF2-40B4-BE49-F238E27FC236}">
                <a16:creationId xmlns:a16="http://schemas.microsoft.com/office/drawing/2014/main" id="{4A3DC3FC-591A-C445-A595-5EDBB618BEE7}"/>
              </a:ext>
            </a:extLst>
          </p:cNvPr>
          <p:cNvPicPr/>
          <p:nvPr/>
        </p:nvPicPr>
        <p:blipFill rotWithShape="1">
          <a:blip r:embed="rId4">
            <a:extLst>
              <a:ext uri="{28A0092B-C50C-407E-A947-70E740481C1C}">
                <a14:useLocalDpi xmlns:a14="http://schemas.microsoft.com/office/drawing/2010/main" val="0"/>
              </a:ext>
            </a:extLst>
          </a:blip>
          <a:srcRect l="3298" r="3" b="3"/>
          <a:stretch/>
        </p:blipFill>
        <p:spPr>
          <a:xfrm>
            <a:off x="4346544" y="576072"/>
            <a:ext cx="3922776" cy="5522976"/>
          </a:xfrm>
          <a:prstGeom prst="rect">
            <a:avLst/>
          </a:prstGeom>
        </p:spPr>
      </p:pic>
      <p:sp>
        <p:nvSpPr>
          <p:cNvPr id="74" name="Rectangle 73">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74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2 – Corner Point Detection &amp; Feature Description</a:t>
            </a:r>
            <a:endParaRPr lang="zh-TW" altLang="en-US" sz="3600"/>
          </a:p>
        </p:txBody>
      </p:sp>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a:bodyPr>
          <a:lstStyle/>
          <a:p>
            <a:r>
              <a:rPr lang="en-US" altLang="zh-TW" dirty="0"/>
              <a:t>Harris Corner Points</a:t>
            </a:r>
          </a:p>
          <a:p>
            <a:r>
              <a:rPr lang="en-US" dirty="0"/>
              <a:t>Feature Description</a:t>
            </a:r>
          </a:p>
          <a:p>
            <a:pPr lvl="1"/>
            <a:r>
              <a:rPr lang="en-US" sz="2800" dirty="0"/>
              <a:t>Use a local region centered at the detected point</a:t>
            </a:r>
          </a:p>
          <a:p>
            <a:pPr lvl="1"/>
            <a:r>
              <a:rPr lang="en-US" sz="2800" dirty="0"/>
              <a:t>Compute N statistic values from it: mean, variance, normalized intensity values…</a:t>
            </a:r>
          </a:p>
          <a:p>
            <a:pPr lvl="2"/>
            <a:r>
              <a:rPr lang="en-US" sz="2400" dirty="0"/>
              <a:t>Or region-based features such as LBP…</a:t>
            </a:r>
          </a:p>
          <a:p>
            <a:pPr lvl="1"/>
            <a:r>
              <a:rPr lang="en-US" sz="2800" dirty="0"/>
              <a:t>For each corner point, the descriptor  is a column vector whose size is depend on the number of features you use.</a:t>
            </a:r>
            <a:endParaRPr lang="en-US" sz="2000" dirty="0"/>
          </a:p>
          <a:p>
            <a:pPr lvl="2"/>
            <a:endParaRPr lang="zh-TW" altLang="en-US" dirty="0"/>
          </a:p>
        </p:txBody>
      </p:sp>
      <p:sp>
        <p:nvSpPr>
          <p:cNvPr id="30" name="Rectangle 2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1037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8740797" y="1122363"/>
            <a:ext cx="3084758" cy="2902882"/>
          </a:xfrm>
        </p:spPr>
        <p:txBody>
          <a:bodyPr vert="horz" lIns="91440" tIns="45720" rIns="91440" bIns="45720" rtlCol="0" anchor="b">
            <a:normAutofit/>
          </a:bodyPr>
          <a:lstStyle/>
          <a:p>
            <a:r>
              <a:rPr lang="en-US" altLang="zh-TW" sz="4000" kern="1200">
                <a:solidFill>
                  <a:schemeClr val="tx1"/>
                </a:solidFill>
                <a:latin typeface="+mj-lt"/>
                <a:ea typeface="+mj-ea"/>
                <a:cs typeface="+mj-cs"/>
              </a:rPr>
              <a:t>Task 2 – Corner Point Detection &amp; Feature Description</a:t>
            </a:r>
          </a:p>
        </p:txBody>
      </p:sp>
      <p:grpSp>
        <p:nvGrpSpPr>
          <p:cNvPr id="19" name="Group 18">
            <a:extLst>
              <a:ext uri="{FF2B5EF4-FFF2-40B4-BE49-F238E27FC236}">
                <a16:creationId xmlns:a16="http://schemas.microsoft.com/office/drawing/2014/main" id="{9A19A3F5-314C-46CC-8695-7C6BFCACF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1664" y="73152"/>
            <a:ext cx="1178966" cy="232963"/>
            <a:chOff x="7763256" y="73152"/>
            <a:chExt cx="1178966" cy="232963"/>
          </a:xfrm>
        </p:grpSpPr>
        <p:sp>
          <p:nvSpPr>
            <p:cNvPr id="20" name="Rectangle 64">
              <a:extLst>
                <a:ext uri="{FF2B5EF4-FFF2-40B4-BE49-F238E27FC236}">
                  <a16:creationId xmlns:a16="http://schemas.microsoft.com/office/drawing/2014/main" id="{278F674D-D76D-4798-B032-C8B53BB24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3C95A67-CFD6-49FD-BAAA-A697C0CD3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82CC514-9A22-43DC-9B8B-274A1BA4F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C5736E08-B988-4CC3-A244-9E5F806B4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2938EAC-3109-4B44-9E80-A9A7D99F1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E10B9525-3F05-4446-8486-E44910EE6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93E511D-E6DC-4D13-976A-0110E165A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5684F25-E83E-4E6D-AD9A-B9BDDB0E7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18B2579-8426-416F-8744-D7EB91511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B4CB9E6-5FA1-4665-888E-BEBD41CC8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095E589-7E16-4865-B076-8C04BA65A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6D0546CB-725B-4586-BEDD-A8E1DA496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B5EE017-5E43-4AB4-BF17-C2150694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56BFE42-FE3E-4763-A6E8-BC9C34C1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395DBA0-7465-4857-B1C8-CB25971B0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C8EB897-B7B1-4BAD-AB7C-A40DE6F4B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4664B19C-7F4F-4092-ADCA-581CE08E1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1841D5A7-F7A1-4A43-834B-F6DF2B0E2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07387B72-31EA-4F4A-8CAD-2132C333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99841BC6-D90A-4F47-B7B0-21B4DEA24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6BCF29A-2870-2E4B-95C3-8BDD3EF104F9}"/>
              </a:ext>
            </a:extLst>
          </p:cNvPr>
          <p:cNvPicPr/>
          <p:nvPr/>
        </p:nvPicPr>
        <p:blipFill rotWithShape="1">
          <a:blip r:embed="rId3" cstate="print">
            <a:extLst>
              <a:ext uri="{28A0092B-C50C-407E-A947-70E740481C1C}">
                <a14:useLocalDpi xmlns:a14="http://schemas.microsoft.com/office/drawing/2010/main" val="0"/>
              </a:ext>
            </a:extLst>
          </a:blip>
          <a:srcRect r="3450" b="-3"/>
          <a:stretch/>
        </p:blipFill>
        <p:spPr>
          <a:xfrm>
            <a:off x="224949" y="576072"/>
            <a:ext cx="3919228" cy="5522976"/>
          </a:xfrm>
          <a:prstGeom prst="rect">
            <a:avLst/>
          </a:prstGeom>
        </p:spPr>
      </p:pic>
      <p:pic>
        <p:nvPicPr>
          <p:cNvPr id="9" name="Picture 8">
            <a:extLst>
              <a:ext uri="{FF2B5EF4-FFF2-40B4-BE49-F238E27FC236}">
                <a16:creationId xmlns:a16="http://schemas.microsoft.com/office/drawing/2014/main" id="{A7521599-D2B8-374E-B787-85F00CC727B7}"/>
              </a:ext>
            </a:extLst>
          </p:cNvPr>
          <p:cNvPicPr/>
          <p:nvPr/>
        </p:nvPicPr>
        <p:blipFill rotWithShape="1">
          <a:blip r:embed="rId4" cstate="print">
            <a:extLst>
              <a:ext uri="{28A0092B-C50C-407E-A947-70E740481C1C}">
                <a14:useLocalDpi xmlns:a14="http://schemas.microsoft.com/office/drawing/2010/main" val="0"/>
              </a:ext>
            </a:extLst>
          </a:blip>
          <a:srcRect l="3365" r="-3" b="-3"/>
          <a:stretch/>
        </p:blipFill>
        <p:spPr>
          <a:xfrm>
            <a:off x="4346544" y="576072"/>
            <a:ext cx="3922776" cy="5522976"/>
          </a:xfrm>
          <a:prstGeom prst="rect">
            <a:avLst/>
          </a:prstGeom>
        </p:spPr>
      </p:pic>
      <p:sp>
        <p:nvSpPr>
          <p:cNvPr id="41" name="Rectangle 40">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78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643467" y="321734"/>
            <a:ext cx="10905066" cy="1135737"/>
          </a:xfrm>
        </p:spPr>
        <p:txBody>
          <a:bodyPr>
            <a:normAutofit/>
          </a:bodyPr>
          <a:lstStyle/>
          <a:p>
            <a:r>
              <a:rPr lang="en-US" altLang="zh-TW" sz="3600"/>
              <a:t>Task 3 – Distance Matching</a:t>
            </a:r>
            <a:endParaRPr lang="zh-TW" altLang="en-US" sz="360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E71A5B-DE63-425F-937D-0EE5D9DB27EA}"/>
                  </a:ext>
                </a:extLst>
              </p:cNvPr>
              <p:cNvSpPr>
                <a:spLocks noGrp="1"/>
              </p:cNvSpPr>
              <p:nvPr>
                <p:ph idx="1"/>
              </p:nvPr>
            </p:nvSpPr>
            <p:spPr>
              <a:xfrm>
                <a:off x="643467" y="1782981"/>
                <a:ext cx="10905066" cy="4393982"/>
              </a:xfrm>
            </p:spPr>
            <p:txBody>
              <a:bodyPr>
                <a:normAutofit lnSpcReduction="10000"/>
              </a:bodyPr>
              <a:lstStyle/>
              <a:p>
                <a:r>
                  <a:rPr lang="en-US" dirty="0"/>
                  <a:t>Given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1</m:t>
                        </m:r>
                      </m:sub>
                    </m:sSub>
                  </m:oMath>
                </a14:m>
                <a:r>
                  <a:rPr lang="en-US" dirty="0"/>
                  <a:t> is a corner point in image A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a:latin typeface="Cambria Math" panose="02040503050406030204" pitchFamily="18" charset="0"/>
                          </a:rPr>
                          <m:t>2</m:t>
                        </m:r>
                      </m:sub>
                    </m:sSub>
                  </m:oMath>
                </a14:m>
                <a:r>
                  <a:rPr lang="en-US" dirty="0"/>
                  <a:t> is a corner point in image B,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𝐹</m:t>
                        </m:r>
                      </m:e>
                      <m:sub>
                        <m:r>
                          <a:rPr lang="en-US" i="1">
                            <a:latin typeface="Cambria Math" panose="02040503050406030204" pitchFamily="18" charset="0"/>
                          </a:rPr>
                          <m:t>1</m:t>
                        </m:r>
                      </m:sub>
                    </m:sSub>
                  </m:oMath>
                </a14:m>
                <a:r>
                  <a:rPr lang="en-US" dirty="0"/>
                  <a:t> is the feature descriptor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𝐹</m:t>
                        </m:r>
                      </m:e>
                      <m:sub>
                        <m:r>
                          <a:rPr lang="en-US" b="0" i="1">
                            <a:latin typeface="Cambria Math" panose="02040503050406030204" pitchFamily="18" charset="0"/>
                          </a:rPr>
                          <m:t>2</m:t>
                        </m:r>
                      </m:sub>
                    </m:sSub>
                  </m:oMath>
                </a14:m>
                <a:r>
                  <a:rPr lang="en-US" dirty="0"/>
                  <a:t> is the feature descriptor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a:latin typeface="Cambria Math" panose="02040503050406030204" pitchFamily="18" charset="0"/>
                          </a:rPr>
                          <m:t>2</m:t>
                        </m:r>
                      </m:sub>
                    </m:sSub>
                  </m:oMath>
                </a14:m>
                <a:r>
                  <a:rPr lang="en-US" dirty="0"/>
                  <a:t> </a:t>
                </a:r>
              </a:p>
              <a:p>
                <a14:m>
                  <m:oMath xmlns:m="http://schemas.openxmlformats.org/officeDocument/2006/math">
                    <m:r>
                      <a:rPr lang="en-US" b="0" i="1">
                        <a:latin typeface="Cambria Math" panose="02040503050406030204" pitchFamily="18" charset="0"/>
                      </a:rPr>
                      <m:t>𝑑𝑖𝑠𝑡𝑎𝑛𝑐𝑒</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2</m:t>
                            </m:r>
                          </m:sub>
                        </m:sSub>
                      </m:e>
                    </m:d>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𝐹</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𝐹</m:t>
                        </m:r>
                      </m:e>
                      <m:sub>
                        <m:r>
                          <a:rPr lang="en-US" b="0" i="1">
                            <a:latin typeface="Cambria Math" panose="02040503050406030204" pitchFamily="18" charset="0"/>
                          </a:rPr>
                          <m:t>2</m:t>
                        </m:r>
                      </m:sub>
                    </m:sSub>
                    <m:r>
                      <a:rPr lang="en-US" b="0" i="1">
                        <a:latin typeface="Cambria Math" panose="02040503050406030204" pitchFamily="18" charset="0"/>
                      </a:rPr>
                      <m:t>|</m:t>
                    </m:r>
                  </m:oMath>
                </a14:m>
                <a:r>
                  <a:rPr lang="en-US" dirty="0"/>
                  <a:t>|</a:t>
                </a:r>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2</m:t>
                        </m:r>
                      </m:sub>
                    </m:sSub>
                  </m:oMath>
                </a14:m>
                <a:r>
                  <a:rPr lang="en-US" sz="2800" dirty="0"/>
                  <a:t>-norm (Euclidean distance)</a:t>
                </a:r>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1</m:t>
                        </m:r>
                      </m:sub>
                    </m:sSub>
                  </m:oMath>
                </a14:m>
                <a:r>
                  <a:rPr lang="en-US" sz="2800" dirty="0"/>
                  <a:t>-norm</a:t>
                </a:r>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0</m:t>
                        </m:r>
                      </m:sub>
                    </m:sSub>
                  </m:oMath>
                </a14:m>
                <a:r>
                  <a:rPr lang="en-US" sz="2800" dirty="0"/>
                  <a:t>-norm</a:t>
                </a:r>
              </a:p>
              <a:p>
                <a:pPr lvl="1"/>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ea typeface="Cambria Math" panose="02040503050406030204" pitchFamily="18" charset="0"/>
                          </a:rPr>
                          <m:t>∞</m:t>
                        </m:r>
                      </m:sub>
                    </m:sSub>
                  </m:oMath>
                </a14:m>
                <a:r>
                  <a:rPr lang="en-US" sz="2800" dirty="0"/>
                  <a:t>-norm</a:t>
                </a:r>
              </a:p>
              <a:p>
                <a:r>
                  <a:rPr lang="en-US" dirty="0"/>
                  <a:t>The distance is </a:t>
                </a:r>
                <a:r>
                  <a:rPr lang="en-US" altLang="zh-TW" dirty="0"/>
                  <a:t>used to measure the similarity between two corner points</a:t>
                </a:r>
              </a:p>
              <a:p>
                <a:r>
                  <a:rPr lang="en-US" altLang="zh-TW" dirty="0"/>
                  <a:t>Target: Find the best match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oMath>
                </a14:m>
                <a:r>
                  <a:rPr lang="en-US" dirty="0"/>
                  <a:t> among the corner points in image B</a:t>
                </a:r>
                <a:endParaRPr lang="en-US" altLang="zh-TW" dirty="0"/>
              </a:p>
              <a:p>
                <a:endParaRPr lang="en-US" sz="2000" dirty="0"/>
              </a:p>
            </p:txBody>
          </p:sp>
        </mc:Choice>
        <mc:Fallback xmlns="">
          <p:sp>
            <p:nvSpPr>
              <p:cNvPr id="3" name="內容版面配置區 2">
                <a:extLst>
                  <a:ext uri="{FF2B5EF4-FFF2-40B4-BE49-F238E27FC236}">
                    <a16:creationId xmlns:a16="http://schemas.microsoft.com/office/drawing/2014/main" id="{2BE71A5B-DE63-425F-937D-0EE5D9DB27EA}"/>
                  </a:ext>
                </a:extLst>
              </p:cNvPr>
              <p:cNvSpPr>
                <a:spLocks noGrp="1" noRot="1" noChangeAspect="1" noMove="1" noResize="1" noEditPoints="1" noAdjustHandles="1" noChangeArrowheads="1" noChangeShapeType="1" noTextEdit="1"/>
              </p:cNvSpPr>
              <p:nvPr>
                <p:ph idx="1"/>
              </p:nvPr>
            </p:nvSpPr>
            <p:spPr>
              <a:xfrm>
                <a:off x="643467" y="1782981"/>
                <a:ext cx="10905066" cy="4393982"/>
              </a:xfrm>
              <a:blipFill>
                <a:blip r:embed="rId3"/>
                <a:stretch>
                  <a:fillRect l="-931" t="-2882" r="-1048"/>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704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B239C3B-1B09-4BC7-8D6C-0D33373BD181}"/>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altLang="zh-TW" sz="4800" dirty="0"/>
              <a:t>Task 3 – Distance Matching</a:t>
            </a:r>
          </a:p>
        </p:txBody>
      </p:sp>
      <p:grpSp>
        <p:nvGrpSpPr>
          <p:cNvPr id="15" name="Group 14">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6"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8B4DF86-BAD0-A249-9874-764CE4FBDE25}"/>
              </a:ext>
            </a:extLst>
          </p:cNvPr>
          <p:cNvPicPr/>
          <p:nvPr/>
        </p:nvPicPr>
        <p:blipFill rotWithShape="1">
          <a:blip r:embed="rId3" cstate="print">
            <a:extLst>
              <a:ext uri="{28A0092B-C50C-407E-A947-70E740481C1C}">
                <a14:useLocalDpi xmlns:a14="http://schemas.microsoft.com/office/drawing/2010/main" val="0"/>
              </a:ext>
            </a:extLst>
          </a:blip>
          <a:srcRect l="9979" r="7319" b="2"/>
          <a:stretch/>
        </p:blipFill>
        <p:spPr>
          <a:xfrm>
            <a:off x="509517" y="576072"/>
            <a:ext cx="6692560" cy="5522976"/>
          </a:xfrm>
          <a:prstGeom prst="rect">
            <a:avLst/>
          </a:prstGeom>
        </p:spPr>
      </p:pic>
      <p:sp>
        <p:nvSpPr>
          <p:cNvPr id="37" name="Rectangle 3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278741"/>
      </p:ext>
    </p:extLst>
  </p:cSld>
  <p:clrMapOvr>
    <a:masterClrMapping/>
  </p:clrMapOvr>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TotalTime>
  <Words>1553</Words>
  <Application>Microsoft Macintosh PowerPoint</Application>
  <PresentationFormat>Widescreen</PresentationFormat>
  <Paragraphs>138</Paragraphs>
  <Slides>34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CSIT 5410 (Spring 2020)</vt:lpstr>
      <vt:lpstr>Task 1 – Cylindrical Projection</vt:lpstr>
      <vt:lpstr>Task 1 –  Cylindrical Projection</vt:lpstr>
      <vt:lpstr>PowerPoint Presentation</vt:lpstr>
      <vt:lpstr>Task 1 – Cylindrical Projection</vt:lpstr>
      <vt:lpstr>Task 2 – Corner Point Detection &amp; Feature Description</vt:lpstr>
      <vt:lpstr>Task 2 – Corner Point Detection &amp; Feature Description</vt:lpstr>
      <vt:lpstr>Task 3 – Distance Matching</vt:lpstr>
      <vt:lpstr>Task 3 – Distance Matching</vt:lpstr>
      <vt:lpstr>Task 4 – Random Sample Consensus(RANSAC) </vt:lpstr>
      <vt:lpstr>Task 4 – Random Sample Consensus(RANSAC) </vt:lpstr>
      <vt:lpstr>Task 4 – Random Sample Consensus(RANSAC) </vt:lpstr>
      <vt:lpstr>Task 4 – Random Sample Consensus(RANSAC) </vt:lpstr>
      <vt:lpstr>Task 4 – Random Sample Consensus(RANSAC) </vt:lpstr>
      <vt:lpstr>Task 4 – Random Sample Consensus(RANSAC) </vt:lpstr>
      <vt:lpstr>Task 4 – Random Sample Consensus(RANSAC) </vt:lpstr>
      <vt:lpstr>Task 4 – Random Sample Consensus(RANSAC) </vt:lpstr>
      <vt:lpstr>Task 4 – Random Sample Consensus(RANSAC) </vt:lpstr>
      <vt:lpstr>Task 5 – Merge</vt:lpstr>
      <vt:lpstr>Task 5 – Merge</vt:lpstr>
      <vt:lpstr>Another Example – Cylindrical Projection</vt:lpstr>
      <vt:lpstr>Another Example – Corner Points Detection</vt:lpstr>
      <vt:lpstr>Another Example – Matching</vt:lpstr>
      <vt:lpstr>Another Example – Stitching Results without Cylindrical Projection</vt:lpstr>
      <vt:lpstr>Another Example – Stitching Results without Cylindrical Projection</vt:lpstr>
      <vt:lpstr>Another Example – Stitching Results without Cylindrical Projection</vt:lpstr>
      <vt:lpstr>Another Example – Stitching Results with Cylindrical Projection</vt:lpstr>
      <vt:lpstr>Another Example – Stitching Results with Cylindrical Projection</vt:lpstr>
      <vt:lpstr>Another Example – Stitching Results with Cylindrical Projection</vt:lpstr>
      <vt:lpstr>Simple Translation</vt:lpstr>
      <vt:lpstr>Assignment Submission and Marking</vt:lpstr>
      <vt:lpstr>Assignment Submission and Marking</vt:lpstr>
      <vt:lpstr>Octave package installation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CSIT 5410 (Spring 2020)</dc:title>
  <dc:creator>Jierong WANG</dc:creator>
  <cp:lastModifiedBy>Jierong WANG</cp:lastModifiedBy>
  <cp:revision>7</cp:revision>
  <dcterms:created xsi:type="dcterms:W3CDTF">2020-04-13T10:32:07Z</dcterms:created>
  <dcterms:modified xsi:type="dcterms:W3CDTF">2020-04-17T12:06:04Z</dcterms:modified>
</cp:coreProperties>
</file>